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460" r:id="rId2"/>
    <p:sldId id="453" r:id="rId3"/>
    <p:sldId id="478" r:id="rId4"/>
    <p:sldId id="474" r:id="rId5"/>
    <p:sldId id="479" r:id="rId6"/>
    <p:sldId id="475" r:id="rId7"/>
    <p:sldId id="480" r:id="rId8"/>
    <p:sldId id="476" r:id="rId9"/>
    <p:sldId id="477" r:id="rId10"/>
    <p:sldId id="481" r:id="rId11"/>
    <p:sldId id="482" r:id="rId12"/>
    <p:sldId id="483" r:id="rId13"/>
    <p:sldId id="485" r:id="rId14"/>
    <p:sldId id="487" r:id="rId15"/>
    <p:sldId id="488" r:id="rId16"/>
    <p:sldId id="489" r:id="rId17"/>
    <p:sldId id="490" r:id="rId18"/>
    <p:sldId id="491" r:id="rId19"/>
    <p:sldId id="492" r:id="rId20"/>
    <p:sldId id="493" r:id="rId21"/>
    <p:sldId id="494" r:id="rId22"/>
    <p:sldId id="495" r:id="rId23"/>
    <p:sldId id="496" r:id="rId24"/>
    <p:sldId id="497" r:id="rId25"/>
    <p:sldId id="498" r:id="rId26"/>
    <p:sldId id="499" r:id="rId27"/>
    <p:sldId id="500" r:id="rId28"/>
    <p:sldId id="4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CCF5"/>
    <a:srgbClr val="FF0000"/>
    <a:srgbClr val="FFC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7" autoAdjust="0"/>
    <p:restoredTop sz="94613"/>
  </p:normalViewPr>
  <p:slideViewPr>
    <p:cSldViewPr snapToGrid="0" snapToObjects="1">
      <p:cViewPr varScale="1">
        <p:scale>
          <a:sx n="72" d="100"/>
          <a:sy n="72" d="100"/>
        </p:scale>
        <p:origin x="78" y="3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68FEE-7630-644D-BB78-46EB6D63E191}"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C31F7-C910-C24C-99C8-6696C164C5FB}" type="slidenum">
              <a:rPr lang="en-US" smtClean="0"/>
              <a:t>‹#›</a:t>
            </a:fld>
            <a:endParaRPr lang="en-US"/>
          </a:p>
        </p:txBody>
      </p:sp>
    </p:spTree>
    <p:extLst>
      <p:ext uri="{BB962C8B-B14F-4D97-AF65-F5344CB8AC3E}">
        <p14:creationId xmlns:p14="http://schemas.microsoft.com/office/powerpoint/2010/main" val="1343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218D8-4703-364C-B26D-643B5D7D55C4}" type="slidenum">
              <a:rPr lang="en-US" smtClean="0"/>
              <a:t>2</a:t>
            </a:fld>
            <a:endParaRPr lang="en-US"/>
          </a:p>
        </p:txBody>
      </p:sp>
    </p:spTree>
    <p:extLst>
      <p:ext uri="{BB962C8B-B14F-4D97-AF65-F5344CB8AC3E}">
        <p14:creationId xmlns:p14="http://schemas.microsoft.com/office/powerpoint/2010/main" val="271641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218D8-4703-364C-B26D-643B5D7D55C4}" type="slidenum">
              <a:rPr lang="en-US" smtClean="0"/>
              <a:t>3</a:t>
            </a:fld>
            <a:endParaRPr lang="en-US"/>
          </a:p>
        </p:txBody>
      </p:sp>
    </p:spTree>
    <p:extLst>
      <p:ext uri="{BB962C8B-B14F-4D97-AF65-F5344CB8AC3E}">
        <p14:creationId xmlns:p14="http://schemas.microsoft.com/office/powerpoint/2010/main" val="146350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218D8-4703-364C-B26D-643B5D7D55C4}" type="slidenum">
              <a:rPr lang="en-US" smtClean="0"/>
              <a:t>5</a:t>
            </a:fld>
            <a:endParaRPr lang="en-US"/>
          </a:p>
        </p:txBody>
      </p:sp>
    </p:spTree>
    <p:extLst>
      <p:ext uri="{BB962C8B-B14F-4D97-AF65-F5344CB8AC3E}">
        <p14:creationId xmlns:p14="http://schemas.microsoft.com/office/powerpoint/2010/main" val="1026051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218D8-4703-364C-B26D-643B5D7D55C4}" type="slidenum">
              <a:rPr lang="en-US" smtClean="0"/>
              <a:t>7</a:t>
            </a:fld>
            <a:endParaRPr lang="en-US"/>
          </a:p>
        </p:txBody>
      </p:sp>
    </p:spTree>
    <p:extLst>
      <p:ext uri="{BB962C8B-B14F-4D97-AF65-F5344CB8AC3E}">
        <p14:creationId xmlns:p14="http://schemas.microsoft.com/office/powerpoint/2010/main" val="359360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218D8-4703-364C-B26D-643B5D7D55C4}" type="slidenum">
              <a:rPr lang="en-US" smtClean="0"/>
              <a:t>13</a:t>
            </a:fld>
            <a:endParaRPr lang="en-US"/>
          </a:p>
        </p:txBody>
      </p:sp>
    </p:spTree>
    <p:extLst>
      <p:ext uri="{BB962C8B-B14F-4D97-AF65-F5344CB8AC3E}">
        <p14:creationId xmlns:p14="http://schemas.microsoft.com/office/powerpoint/2010/main" val="3275245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218D8-4703-364C-B26D-643B5D7D55C4}" type="slidenum">
              <a:rPr lang="en-US" smtClean="0"/>
              <a:t>14</a:t>
            </a:fld>
            <a:endParaRPr lang="en-US"/>
          </a:p>
        </p:txBody>
      </p:sp>
    </p:spTree>
    <p:extLst>
      <p:ext uri="{BB962C8B-B14F-4D97-AF65-F5344CB8AC3E}">
        <p14:creationId xmlns:p14="http://schemas.microsoft.com/office/powerpoint/2010/main" val="241724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697D-0512-C948-BF68-718A5782C8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B372AF-A1EF-074F-B740-378CD863F3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A61DA7-3867-0844-A244-CD8B64E0BCBD}"/>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5" name="Footer Placeholder 4">
            <a:extLst>
              <a:ext uri="{FF2B5EF4-FFF2-40B4-BE49-F238E27FC236}">
                <a16:creationId xmlns:a16="http://schemas.microsoft.com/office/drawing/2014/main" id="{C3A41E9E-39E8-5E4E-9BCC-C9E141A5D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F2917-61AB-FF4E-BA16-8943A09AA1EB}"/>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237025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5E0A-C6FD-684C-BE61-DDC575F68C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5E64F0-EA47-A246-9F4A-F575290DC6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5295E-ACDA-494A-9881-97D1E6316BE0}"/>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5" name="Footer Placeholder 4">
            <a:extLst>
              <a:ext uri="{FF2B5EF4-FFF2-40B4-BE49-F238E27FC236}">
                <a16:creationId xmlns:a16="http://schemas.microsoft.com/office/drawing/2014/main" id="{BF0867DA-A713-DD48-A47E-E3B43F5A0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50D5F-20CB-1A48-BCF1-DAEFFA8CABAA}"/>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653414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95DDA-6C60-3B4F-9299-CD09185F3B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D5FEDE-1ED6-2A4E-9E4F-AE7ADE42268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2852E-51B8-AC4A-94EE-60F25FE34D80}"/>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5" name="Footer Placeholder 4">
            <a:extLst>
              <a:ext uri="{FF2B5EF4-FFF2-40B4-BE49-F238E27FC236}">
                <a16:creationId xmlns:a16="http://schemas.microsoft.com/office/drawing/2014/main" id="{E8E4927B-5BB6-0240-B7FA-2C7C37A27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DEB18-3AF6-C641-9BD8-983DA6F69F4B}"/>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425425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8B2D-B77C-8740-B1EB-8F6D8F9A25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2041D-F995-F34F-9E1F-7A0F900BC9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CC134-000D-814E-B379-49B5C683D947}"/>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5" name="Footer Placeholder 4">
            <a:extLst>
              <a:ext uri="{FF2B5EF4-FFF2-40B4-BE49-F238E27FC236}">
                <a16:creationId xmlns:a16="http://schemas.microsoft.com/office/drawing/2014/main" id="{60ACE1C4-C352-894C-8BA1-00CC2AF1B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790C4-2604-5643-BBA6-BC7F3A5ABBBC}"/>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355903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00BE-209B-B84B-8633-8BDFD1FBB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B773CA-2C6C-2B43-A37D-CFAE66FF8D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7D051C-7225-6E40-94AA-01BF679C2117}"/>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5" name="Footer Placeholder 4">
            <a:extLst>
              <a:ext uri="{FF2B5EF4-FFF2-40B4-BE49-F238E27FC236}">
                <a16:creationId xmlns:a16="http://schemas.microsoft.com/office/drawing/2014/main" id="{D4A02B3C-27DC-2042-ACC7-8F9ED39BE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54CB7-5140-AA40-9820-F3ED798DF2BA}"/>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283718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43EF-A191-8844-B097-A632E7530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A694B2-E8EF-C842-9686-7E2FF86C920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100A79-112E-E046-839F-EF27D585C0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4B485A-DE43-4745-A71C-6E62A0E08917}"/>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6" name="Footer Placeholder 5">
            <a:extLst>
              <a:ext uri="{FF2B5EF4-FFF2-40B4-BE49-F238E27FC236}">
                <a16:creationId xmlns:a16="http://schemas.microsoft.com/office/drawing/2014/main" id="{C1D58291-FC89-BC4E-8C9A-2F33A8C82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270F50-64E8-FE4C-9B14-6EEE28E38B1D}"/>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2027743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B871-202D-7549-B08F-61A2D49FD8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04D146-CF43-474C-AE27-B3DDE2C66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AE89D7-3DA2-EA4D-AB59-8540B6700E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E15450-FC34-DA4E-A8B8-5DD6223635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CE270D5-3FCD-F244-BB4B-1FDE05BD40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7EA953-084C-5943-A107-5A75EDE00E79}"/>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8" name="Footer Placeholder 7">
            <a:extLst>
              <a:ext uri="{FF2B5EF4-FFF2-40B4-BE49-F238E27FC236}">
                <a16:creationId xmlns:a16="http://schemas.microsoft.com/office/drawing/2014/main" id="{CA6EB72F-419E-AC44-876C-F400F517A2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E3F4CA-8CD4-D542-8B90-37FD717D6B78}"/>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59429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F0927-F12D-3845-BCF3-CB1EB9A4DB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EFC46C-7B15-E84C-AFED-DD3D1E08D9A1}"/>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4" name="Footer Placeholder 3">
            <a:extLst>
              <a:ext uri="{FF2B5EF4-FFF2-40B4-BE49-F238E27FC236}">
                <a16:creationId xmlns:a16="http://schemas.microsoft.com/office/drawing/2014/main" id="{FE8F7E4A-C4D9-CB47-AACC-4E71A5FDF1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7E09EF-E5F7-1F44-844F-6B21958FC515}"/>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304033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D1C52-9CA9-5A45-AF03-4E167F553A81}"/>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3" name="Footer Placeholder 2">
            <a:extLst>
              <a:ext uri="{FF2B5EF4-FFF2-40B4-BE49-F238E27FC236}">
                <a16:creationId xmlns:a16="http://schemas.microsoft.com/office/drawing/2014/main" id="{B74196BE-A794-1A4A-A169-F10AC64C8A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694F0E-AC01-8B47-A7CC-A8E850BFAC37}"/>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339984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8A33-DA0A-9F47-B317-48775CADD6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6A6797-C5A6-B94D-ABC1-24866ADFE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02739A-B63B-7449-BD7D-502A35E6A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5E269F-D31C-A842-A8F7-C4C1635B2933}"/>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6" name="Footer Placeholder 5">
            <a:extLst>
              <a:ext uri="{FF2B5EF4-FFF2-40B4-BE49-F238E27FC236}">
                <a16:creationId xmlns:a16="http://schemas.microsoft.com/office/drawing/2014/main" id="{A30FE056-FE58-F041-84D1-CF8EA26F12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E6E15-B9AE-6841-8ACC-CFF7CAE3E3D8}"/>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372403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61312-E222-6542-B143-619CDEEB67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9D480B-F9E8-AD4B-8B25-518D4338A7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372904-FDDE-324E-9E59-7FA993153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AD5E4D-9534-D043-9ADF-65189522FBFD}"/>
              </a:ext>
            </a:extLst>
          </p:cNvPr>
          <p:cNvSpPr>
            <a:spLocks noGrp="1"/>
          </p:cNvSpPr>
          <p:nvPr>
            <p:ph type="dt" sz="half" idx="10"/>
          </p:nvPr>
        </p:nvSpPr>
        <p:spPr/>
        <p:txBody>
          <a:bodyPr/>
          <a:lstStyle/>
          <a:p>
            <a:fld id="{B6DC5F7C-D12E-B848-AEA4-311FAAAE245D}" type="datetimeFigureOut">
              <a:rPr lang="en-US" smtClean="0"/>
              <a:t>6/2/2021</a:t>
            </a:fld>
            <a:endParaRPr lang="en-US"/>
          </a:p>
        </p:txBody>
      </p:sp>
      <p:sp>
        <p:nvSpPr>
          <p:cNvPr id="6" name="Footer Placeholder 5">
            <a:extLst>
              <a:ext uri="{FF2B5EF4-FFF2-40B4-BE49-F238E27FC236}">
                <a16:creationId xmlns:a16="http://schemas.microsoft.com/office/drawing/2014/main" id="{7E2AEF0C-EDED-6247-AF13-DB707C84BA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4ABAAE-3E09-5A42-8AAD-68D82041DB7A}"/>
              </a:ext>
            </a:extLst>
          </p:cNvPr>
          <p:cNvSpPr>
            <a:spLocks noGrp="1"/>
          </p:cNvSpPr>
          <p:nvPr>
            <p:ph type="sldNum" sz="quarter" idx="12"/>
          </p:nvPr>
        </p:nvSpPr>
        <p:spPr/>
        <p:txBody>
          <a:bodyPr/>
          <a:lstStyle/>
          <a:p>
            <a:fld id="{FE8936E0-467F-FC4E-B9B8-D39702516660}" type="slidenum">
              <a:rPr lang="en-US" smtClean="0"/>
              <a:t>‹#›</a:t>
            </a:fld>
            <a:endParaRPr lang="en-US"/>
          </a:p>
        </p:txBody>
      </p:sp>
    </p:spTree>
    <p:extLst>
      <p:ext uri="{BB962C8B-B14F-4D97-AF65-F5344CB8AC3E}">
        <p14:creationId xmlns:p14="http://schemas.microsoft.com/office/powerpoint/2010/main" val="1919457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03131-1C06-CE4D-9519-00871E7572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E7AFB0-8D9C-8247-B048-9D47A60F7B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702245-54A3-0F42-A90F-CEE92FB564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C5F7C-D12E-B848-AEA4-311FAAAE245D}" type="datetimeFigureOut">
              <a:rPr lang="en-US" smtClean="0"/>
              <a:t>6/2/2021</a:t>
            </a:fld>
            <a:endParaRPr lang="en-US"/>
          </a:p>
        </p:txBody>
      </p:sp>
      <p:sp>
        <p:nvSpPr>
          <p:cNvPr id="5" name="Footer Placeholder 4">
            <a:extLst>
              <a:ext uri="{FF2B5EF4-FFF2-40B4-BE49-F238E27FC236}">
                <a16:creationId xmlns:a16="http://schemas.microsoft.com/office/drawing/2014/main" id="{F22D1AA7-A6BF-DC49-8473-304CA346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C68302-3CFA-2D48-B29D-714005E19B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936E0-467F-FC4E-B9B8-D39702516660}" type="slidenum">
              <a:rPr lang="en-US" smtClean="0"/>
              <a:t>‹#›</a:t>
            </a:fld>
            <a:endParaRPr lang="en-US"/>
          </a:p>
        </p:txBody>
      </p:sp>
    </p:spTree>
    <p:extLst>
      <p:ext uri="{BB962C8B-B14F-4D97-AF65-F5344CB8AC3E}">
        <p14:creationId xmlns:p14="http://schemas.microsoft.com/office/powerpoint/2010/main" val="470722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hyperlink" Target="https://www.ncbi.nlm.nih.gov/pmc/articles/PMC7462635/#:~:text=As%20in%20the%20acute%20phase,high%20risk%20for%20developing%20A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analyticsindiamag.com/pykg2vec/" TargetMode="External"/><Relationship Id="rId2" Type="http://schemas.openxmlformats.org/officeDocument/2006/relationships/hyperlink" Target="https://pythonawesome.com/a-python-library-for-easy-manipulation-with-knowledge-graphs/#:~:text=KGTK%20is%20a%20Python%20library%20for%20easy%20manipulation,metrics%2C%20validation%2C%20cleaning%2C%20generating%20embeddings%2C%20and%20so%20on" TargetMode="External"/><Relationship Id="rId1" Type="http://schemas.openxmlformats.org/officeDocument/2006/relationships/slideLayout" Target="../slideLayouts/slideLayout2.xml"/><Relationship Id="rId5" Type="http://schemas.openxmlformats.org/officeDocument/2006/relationships/hyperlink" Target="https://pykeen.github.io/2020/08/29/clep.html" TargetMode="External"/><Relationship Id="rId4" Type="http://schemas.openxmlformats.org/officeDocument/2006/relationships/hyperlink" Target="https://pykeen.github.io/"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B93C28-3194-3343-A5A9-E45AC5E529B0}"/>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4041F4D-9AC1-AB43-9105-E5225551BF8C}"/>
              </a:ext>
            </a:extLst>
          </p:cNvPr>
          <p:cNvSpPr/>
          <p:nvPr/>
        </p:nvSpPr>
        <p:spPr>
          <a:xfrm>
            <a:off x="6924781" y="2979506"/>
            <a:ext cx="448056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478B5D9-F32F-8D43-A7C8-34CC40A3A54D}"/>
              </a:ext>
            </a:extLst>
          </p:cNvPr>
          <p:cNvSpPr/>
          <p:nvPr/>
        </p:nvSpPr>
        <p:spPr>
          <a:xfrm>
            <a:off x="6924781" y="2064924"/>
            <a:ext cx="310896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3352E76-9C56-9742-9208-AD138E2A9469}"/>
              </a:ext>
            </a:extLst>
          </p:cNvPr>
          <p:cNvSpPr txBox="1"/>
          <p:nvPr/>
        </p:nvSpPr>
        <p:spPr>
          <a:xfrm>
            <a:off x="7017249" y="1993186"/>
            <a:ext cx="5250095" cy="1938992"/>
          </a:xfrm>
          <a:prstGeom prst="rect">
            <a:avLst/>
          </a:prstGeom>
          <a:noFill/>
        </p:spPr>
        <p:txBody>
          <a:bodyPr wrap="square" rtlCol="0">
            <a:spAutoFit/>
          </a:bodyPr>
          <a:lstStyle/>
          <a:p>
            <a:r>
              <a:rPr lang="en-US" sz="6000" b="1" spc="-150" dirty="0">
                <a:solidFill>
                  <a:srgbClr val="FF0000"/>
                </a:solidFill>
                <a:latin typeface="Gotham Medium" pitchFamily="2" charset="0"/>
              </a:rPr>
              <a:t>June 2 </a:t>
            </a:r>
          </a:p>
          <a:p>
            <a:r>
              <a:rPr lang="en-US" sz="6000" b="1" spc="-150" dirty="0">
                <a:solidFill>
                  <a:srgbClr val="FF0000"/>
                </a:solidFill>
                <a:latin typeface="Gotham Medium" pitchFamily="2" charset="0"/>
              </a:rPr>
              <a:t>2021</a:t>
            </a:r>
          </a:p>
        </p:txBody>
      </p:sp>
      <p:sp>
        <p:nvSpPr>
          <p:cNvPr id="11" name="TextBox 10">
            <a:extLst>
              <a:ext uri="{FF2B5EF4-FFF2-40B4-BE49-F238E27FC236}">
                <a16:creationId xmlns:a16="http://schemas.microsoft.com/office/drawing/2014/main" id="{D2106AE4-062F-224F-A238-B2655D70BBB1}"/>
              </a:ext>
            </a:extLst>
          </p:cNvPr>
          <p:cNvSpPr txBox="1"/>
          <p:nvPr/>
        </p:nvSpPr>
        <p:spPr>
          <a:xfrm>
            <a:off x="7967789" y="4332914"/>
            <a:ext cx="3462807" cy="830997"/>
          </a:xfrm>
          <a:prstGeom prst="rect">
            <a:avLst/>
          </a:prstGeom>
          <a:noFill/>
        </p:spPr>
        <p:txBody>
          <a:bodyPr wrap="none" rtlCol="0">
            <a:spAutoFit/>
          </a:bodyPr>
          <a:lstStyle/>
          <a:p>
            <a:r>
              <a:rPr lang="en-US" sz="4800" dirty="0">
                <a:solidFill>
                  <a:schemeClr val="bg1"/>
                </a:solidFill>
                <a:latin typeface="Gotham Medium" pitchFamily="2" charset="0"/>
              </a:rPr>
              <a:t>Jinhang Jiang</a:t>
            </a:r>
          </a:p>
        </p:txBody>
      </p:sp>
    </p:spTree>
    <p:extLst>
      <p:ext uri="{BB962C8B-B14F-4D97-AF65-F5344CB8AC3E}">
        <p14:creationId xmlns:p14="http://schemas.microsoft.com/office/powerpoint/2010/main" val="168998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58B7-411D-4A0F-8950-651F5FE899BD}"/>
              </a:ext>
            </a:extLst>
          </p:cNvPr>
          <p:cNvSpPr>
            <a:spLocks noGrp="1"/>
          </p:cNvSpPr>
          <p:nvPr>
            <p:ph type="title"/>
          </p:nvPr>
        </p:nvSpPr>
        <p:spPr/>
        <p:txBody>
          <a:bodyPr/>
          <a:lstStyle/>
          <a:p>
            <a:r>
              <a:rPr lang="en-US" dirty="0"/>
              <a:t>Problem with </a:t>
            </a:r>
            <a:r>
              <a:rPr lang="en-US" dirty="0" err="1"/>
              <a:t>joinededge</a:t>
            </a:r>
            <a:endParaRPr lang="en-US" dirty="0"/>
          </a:p>
        </p:txBody>
      </p:sp>
      <p:pic>
        <p:nvPicPr>
          <p:cNvPr id="5" name="Picture 4">
            <a:extLst>
              <a:ext uri="{FF2B5EF4-FFF2-40B4-BE49-F238E27FC236}">
                <a16:creationId xmlns:a16="http://schemas.microsoft.com/office/drawing/2014/main" id="{5F2DCA4C-1FA4-4799-A622-CF4459A9E722}"/>
              </a:ext>
            </a:extLst>
          </p:cNvPr>
          <p:cNvPicPr>
            <a:picLocks noChangeAspect="1"/>
          </p:cNvPicPr>
          <p:nvPr/>
        </p:nvPicPr>
        <p:blipFill>
          <a:blip r:embed="rId2"/>
          <a:stretch>
            <a:fillRect/>
          </a:stretch>
        </p:blipFill>
        <p:spPr>
          <a:xfrm>
            <a:off x="838200" y="1386284"/>
            <a:ext cx="5810250" cy="2550841"/>
          </a:xfrm>
          <a:prstGeom prst="rect">
            <a:avLst/>
          </a:prstGeom>
        </p:spPr>
      </p:pic>
      <p:pic>
        <p:nvPicPr>
          <p:cNvPr id="7" name="Picture 6">
            <a:extLst>
              <a:ext uri="{FF2B5EF4-FFF2-40B4-BE49-F238E27FC236}">
                <a16:creationId xmlns:a16="http://schemas.microsoft.com/office/drawing/2014/main" id="{CD4A5B5E-AB47-48BE-8CE3-5A9AFE337F33}"/>
              </a:ext>
            </a:extLst>
          </p:cNvPr>
          <p:cNvPicPr>
            <a:picLocks noChangeAspect="1"/>
          </p:cNvPicPr>
          <p:nvPr/>
        </p:nvPicPr>
        <p:blipFill>
          <a:blip r:embed="rId3"/>
          <a:stretch>
            <a:fillRect/>
          </a:stretch>
        </p:blipFill>
        <p:spPr>
          <a:xfrm>
            <a:off x="7272337" y="1300162"/>
            <a:ext cx="4638675" cy="5114925"/>
          </a:xfrm>
          <a:prstGeom prst="rect">
            <a:avLst/>
          </a:prstGeom>
        </p:spPr>
      </p:pic>
      <p:pic>
        <p:nvPicPr>
          <p:cNvPr id="9" name="Picture 8">
            <a:extLst>
              <a:ext uri="{FF2B5EF4-FFF2-40B4-BE49-F238E27FC236}">
                <a16:creationId xmlns:a16="http://schemas.microsoft.com/office/drawing/2014/main" id="{1C835BEB-A6A0-4EF6-BDC3-AE4920016F99}"/>
              </a:ext>
            </a:extLst>
          </p:cNvPr>
          <p:cNvPicPr>
            <a:picLocks noChangeAspect="1"/>
          </p:cNvPicPr>
          <p:nvPr/>
        </p:nvPicPr>
        <p:blipFill>
          <a:blip r:embed="rId4"/>
          <a:stretch>
            <a:fillRect/>
          </a:stretch>
        </p:blipFill>
        <p:spPr>
          <a:xfrm>
            <a:off x="995362" y="3948634"/>
            <a:ext cx="4086225" cy="2019300"/>
          </a:xfrm>
          <a:prstGeom prst="rect">
            <a:avLst/>
          </a:prstGeom>
        </p:spPr>
      </p:pic>
      <p:sp>
        <p:nvSpPr>
          <p:cNvPr id="10" name="TextBox 9">
            <a:extLst>
              <a:ext uri="{FF2B5EF4-FFF2-40B4-BE49-F238E27FC236}">
                <a16:creationId xmlns:a16="http://schemas.microsoft.com/office/drawing/2014/main" id="{8E6E8F79-0130-48CE-8226-A8788EB027CC}"/>
              </a:ext>
            </a:extLst>
          </p:cNvPr>
          <p:cNvSpPr txBox="1"/>
          <p:nvPr/>
        </p:nvSpPr>
        <p:spPr>
          <a:xfrm>
            <a:off x="838200" y="6038850"/>
            <a:ext cx="5562600" cy="369332"/>
          </a:xfrm>
          <a:prstGeom prst="rect">
            <a:avLst/>
          </a:prstGeom>
          <a:noFill/>
        </p:spPr>
        <p:txBody>
          <a:bodyPr wrap="square" rtlCol="0">
            <a:spAutoFit/>
          </a:bodyPr>
          <a:lstStyle/>
          <a:p>
            <a:r>
              <a:rPr lang="en-US" dirty="0">
                <a:solidFill>
                  <a:srgbClr val="FF0000"/>
                </a:solidFill>
              </a:rPr>
              <a:t>Have trouble to reflect weight on graphs with same edges</a:t>
            </a:r>
          </a:p>
        </p:txBody>
      </p:sp>
    </p:spTree>
    <p:extLst>
      <p:ext uri="{BB962C8B-B14F-4D97-AF65-F5344CB8AC3E}">
        <p14:creationId xmlns:p14="http://schemas.microsoft.com/office/powerpoint/2010/main" val="249355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6D80-B6AA-444D-9978-DC1BA93EB82E}"/>
              </a:ext>
            </a:extLst>
          </p:cNvPr>
          <p:cNvSpPr>
            <a:spLocks noGrp="1"/>
          </p:cNvSpPr>
          <p:nvPr>
            <p:ph type="title"/>
          </p:nvPr>
        </p:nvSpPr>
        <p:spPr/>
        <p:txBody>
          <a:bodyPr/>
          <a:lstStyle/>
          <a:p>
            <a:r>
              <a:rPr lang="en-US" dirty="0"/>
              <a:t>Prevalence Data</a:t>
            </a:r>
          </a:p>
        </p:txBody>
      </p:sp>
      <p:sp>
        <p:nvSpPr>
          <p:cNvPr id="3" name="Content Placeholder 2">
            <a:extLst>
              <a:ext uri="{FF2B5EF4-FFF2-40B4-BE49-F238E27FC236}">
                <a16:creationId xmlns:a16="http://schemas.microsoft.com/office/drawing/2014/main" id="{44B073A7-47F5-4E6B-9F4D-0D9D9C35EE30}"/>
              </a:ext>
            </a:extLst>
          </p:cNvPr>
          <p:cNvSpPr>
            <a:spLocks noGrp="1"/>
          </p:cNvSpPr>
          <p:nvPr>
            <p:ph idx="1"/>
          </p:nvPr>
        </p:nvSpPr>
        <p:spPr/>
        <p:txBody>
          <a:bodyPr/>
          <a:lstStyle/>
          <a:p>
            <a:r>
              <a:rPr lang="en-US" dirty="0"/>
              <a:t>Performed feature engineering</a:t>
            </a:r>
          </a:p>
        </p:txBody>
      </p:sp>
      <p:pic>
        <p:nvPicPr>
          <p:cNvPr id="5" name="Picture 4">
            <a:extLst>
              <a:ext uri="{FF2B5EF4-FFF2-40B4-BE49-F238E27FC236}">
                <a16:creationId xmlns:a16="http://schemas.microsoft.com/office/drawing/2014/main" id="{47091356-840F-4283-8E84-70B35ECD4586}"/>
              </a:ext>
            </a:extLst>
          </p:cNvPr>
          <p:cNvPicPr>
            <a:picLocks noChangeAspect="1"/>
          </p:cNvPicPr>
          <p:nvPr/>
        </p:nvPicPr>
        <p:blipFill>
          <a:blip r:embed="rId2"/>
          <a:stretch>
            <a:fillRect/>
          </a:stretch>
        </p:blipFill>
        <p:spPr>
          <a:xfrm>
            <a:off x="0" y="1868854"/>
            <a:ext cx="12192000" cy="1560146"/>
          </a:xfrm>
          <a:prstGeom prst="rect">
            <a:avLst/>
          </a:prstGeom>
        </p:spPr>
      </p:pic>
      <p:sp>
        <p:nvSpPr>
          <p:cNvPr id="6" name="TextBox 5">
            <a:extLst>
              <a:ext uri="{FF2B5EF4-FFF2-40B4-BE49-F238E27FC236}">
                <a16:creationId xmlns:a16="http://schemas.microsoft.com/office/drawing/2014/main" id="{73132036-8B30-456A-AF09-E3A7C50B449F}"/>
              </a:ext>
            </a:extLst>
          </p:cNvPr>
          <p:cNvSpPr txBox="1"/>
          <p:nvPr/>
        </p:nvSpPr>
        <p:spPr>
          <a:xfrm>
            <a:off x="293615" y="3724712"/>
            <a:ext cx="11409027" cy="2585323"/>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This dataset is used to analyze the diseases that existed in all three periods. An inner join performed to generate this dataset. </a:t>
            </a:r>
            <a:endParaRPr lang="en-US"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Pre, Early, Outbreak represent timestamps of 201902, 202001, 202002 respectively. </a:t>
            </a:r>
            <a:endParaRPr lang="en-US"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err="1">
                <a:solidFill>
                  <a:srgbClr val="000000"/>
                </a:solidFill>
                <a:effectLst/>
                <a:latin typeface="Calibri" panose="020F0502020204030204" pitchFamily="34" charset="0"/>
              </a:rPr>
              <a:t>Pre_rank</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Early_rank</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Outbreak_rank</a:t>
            </a:r>
            <a:r>
              <a:rPr lang="en-US" sz="1800" b="0" i="0" dirty="0">
                <a:solidFill>
                  <a:srgbClr val="000000"/>
                </a:solidFill>
                <a:effectLst/>
                <a:latin typeface="Calibri" panose="020F0502020204030204" pitchFamily="34" charset="0"/>
              </a:rPr>
              <a:t> represent the rank of the disease in the corresponding period in terms of prevalence. The larger the prevalence number, the higher the rank is. When two or more diseases have same prevalence value, we assigned the higher rank to that set of duplicates. </a:t>
            </a:r>
            <a:endParaRPr lang="en-US"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err="1">
                <a:solidFill>
                  <a:srgbClr val="000000"/>
                </a:solidFill>
                <a:effectLst/>
                <a:latin typeface="Calibri" panose="020F0502020204030204" pitchFamily="34" charset="0"/>
              </a:rPr>
              <a:t>Pre_Early_Prct</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Early_Outbreak_Prct</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Pre_Outbreak_Prct</a:t>
            </a:r>
            <a:r>
              <a:rPr lang="en-US" sz="1800" b="0" i="0" dirty="0">
                <a:solidFill>
                  <a:srgbClr val="000000"/>
                </a:solidFill>
                <a:effectLst/>
                <a:latin typeface="Calibri" panose="020F0502020204030204" pitchFamily="34" charset="0"/>
              </a:rPr>
              <a:t> represent the prevalence percentage change between the periods.  </a:t>
            </a:r>
            <a:endParaRPr lang="en-US"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Rank_change1, Rank_change2, and Rank_change3 represent the rank of the percentage change between the periods.</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112358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2AF9-E380-4646-B4EC-5ABC18D1E06B}"/>
              </a:ext>
            </a:extLst>
          </p:cNvPr>
          <p:cNvSpPr>
            <a:spLocks noGrp="1"/>
          </p:cNvSpPr>
          <p:nvPr>
            <p:ph type="title"/>
          </p:nvPr>
        </p:nvSpPr>
        <p:spPr/>
        <p:txBody>
          <a:bodyPr/>
          <a:lstStyle/>
          <a:p>
            <a:r>
              <a:rPr lang="en-US" dirty="0"/>
              <a:t>Prevalence Data</a:t>
            </a:r>
          </a:p>
        </p:txBody>
      </p:sp>
      <p:sp>
        <p:nvSpPr>
          <p:cNvPr id="3" name="Content Placeholder 2">
            <a:extLst>
              <a:ext uri="{FF2B5EF4-FFF2-40B4-BE49-F238E27FC236}">
                <a16:creationId xmlns:a16="http://schemas.microsoft.com/office/drawing/2014/main" id="{531EB794-993D-4E72-BD18-86A71B7016FB}"/>
              </a:ext>
            </a:extLst>
          </p:cNvPr>
          <p:cNvSpPr>
            <a:spLocks noGrp="1"/>
          </p:cNvSpPr>
          <p:nvPr>
            <p:ph idx="1"/>
          </p:nvPr>
        </p:nvSpPr>
        <p:spPr>
          <a:xfrm>
            <a:off x="838200" y="1492250"/>
            <a:ext cx="10515600" cy="4351338"/>
          </a:xfrm>
        </p:spPr>
        <p:txBody>
          <a:bodyPr/>
          <a:lstStyle/>
          <a:p>
            <a:r>
              <a:rPr lang="en-US" sz="2800" b="0" i="0" dirty="0">
                <a:solidFill>
                  <a:srgbClr val="000000"/>
                </a:solidFill>
                <a:effectLst/>
                <a:latin typeface="Calibri" panose="020F0502020204030204" pitchFamily="34" charset="0"/>
              </a:rPr>
              <a:t>6898 diseases presented in the dataset, divided into 21 groups based on the first letter of icd10 code. </a:t>
            </a:r>
            <a:endParaRPr lang="en-US" b="0" i="0" dirty="0">
              <a:solidFill>
                <a:srgbClr val="000000"/>
              </a:solidFill>
              <a:effectLst/>
              <a:latin typeface="Segoe UI" panose="020B0502040204020203" pitchFamily="34" charset="0"/>
            </a:endParaRPr>
          </a:p>
          <a:p>
            <a:endParaRPr lang="en-US" dirty="0"/>
          </a:p>
        </p:txBody>
      </p:sp>
      <p:pic>
        <p:nvPicPr>
          <p:cNvPr id="5" name="Picture 4">
            <a:extLst>
              <a:ext uri="{FF2B5EF4-FFF2-40B4-BE49-F238E27FC236}">
                <a16:creationId xmlns:a16="http://schemas.microsoft.com/office/drawing/2014/main" id="{6EB15E9B-A7B5-4DAF-8551-F3E460E0E9C6}"/>
              </a:ext>
            </a:extLst>
          </p:cNvPr>
          <p:cNvPicPr>
            <a:picLocks noChangeAspect="1"/>
          </p:cNvPicPr>
          <p:nvPr/>
        </p:nvPicPr>
        <p:blipFill>
          <a:blip r:embed="rId2"/>
          <a:stretch>
            <a:fillRect/>
          </a:stretch>
        </p:blipFill>
        <p:spPr>
          <a:xfrm>
            <a:off x="2142426" y="2349500"/>
            <a:ext cx="6781800" cy="4267200"/>
          </a:xfrm>
          <a:prstGeom prst="rect">
            <a:avLst/>
          </a:prstGeom>
        </p:spPr>
      </p:pic>
    </p:spTree>
    <p:extLst>
      <p:ext uri="{BB962C8B-B14F-4D97-AF65-F5344CB8AC3E}">
        <p14:creationId xmlns:p14="http://schemas.microsoft.com/office/powerpoint/2010/main" val="127299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FC6245-7689-434B-8E09-E615A8B9D538}"/>
              </a:ext>
            </a:extLst>
          </p:cNvPr>
          <p:cNvSpPr txBox="1"/>
          <p:nvPr/>
        </p:nvSpPr>
        <p:spPr>
          <a:xfrm>
            <a:off x="1373124" y="685800"/>
            <a:ext cx="9445752" cy="5486400"/>
          </a:xfrm>
          <a:prstGeom prst="rect">
            <a:avLst/>
          </a:prstGeom>
          <a:noFill/>
        </p:spPr>
        <p:txBody>
          <a:bodyPr wrap="square" rtlCol="0" anchor="t" anchorCtr="0">
            <a:noAutofit/>
          </a:bodyPr>
          <a:lstStyle/>
          <a:p>
            <a:r>
              <a:rPr lang="en-US" sz="6000" spc="-150" dirty="0">
                <a:solidFill>
                  <a:srgbClr val="54CCF5"/>
                </a:solidFill>
                <a:latin typeface="Gotham Medium" charset="0"/>
                <a:ea typeface="Gotham Medium" charset="0"/>
                <a:cs typeface="Gotham Medium" charset="0"/>
              </a:rPr>
              <a:t>Agenda</a:t>
            </a:r>
          </a:p>
          <a:p>
            <a:pPr>
              <a:spcBef>
                <a:spcPts val="1200"/>
              </a:spcBef>
              <a:spcAft>
                <a:spcPts val="1800"/>
              </a:spcAft>
            </a:pPr>
            <a:r>
              <a:rPr lang="en-US" sz="2000" spc="-150" dirty="0">
                <a:solidFill>
                  <a:srgbClr val="54CCF5"/>
                </a:solidFill>
                <a:latin typeface="Gotham Medium" charset="0"/>
                <a:ea typeface="Gotham Medium" charset="0"/>
                <a:cs typeface="Gotham Medium" charset="0"/>
              </a:rPr>
              <a:t>•••••••••••••••••••••••••••••••••</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Timestamp's clarification and aims &amp; issues</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Getting more data</a:t>
            </a:r>
          </a:p>
          <a:p>
            <a:pPr marL="742950" indent="-742950">
              <a:buFont typeface="Arial" panose="020B0604020202020204" pitchFamily="34" charset="0"/>
              <a:buChar char="•"/>
            </a:pPr>
            <a:r>
              <a:rPr lang="en-US" sz="3600" spc="-150" dirty="0">
                <a:solidFill>
                  <a:schemeClr val="bg2">
                    <a:lumMod val="50000"/>
                  </a:schemeClr>
                </a:solidFill>
                <a:latin typeface="Gotham Book" charset="0"/>
              </a:rPr>
              <a:t>Data we have so far &amp; feature engineering</a:t>
            </a:r>
          </a:p>
          <a:p>
            <a:pPr marL="742950" indent="-742950">
              <a:buFont typeface="Arial" panose="020B0604020202020204" pitchFamily="34" charset="0"/>
              <a:buChar char="•"/>
            </a:pPr>
            <a:r>
              <a:rPr lang="en-US" sz="3600" spc="-150" dirty="0">
                <a:latin typeface="Gotham Book" charset="0"/>
              </a:rPr>
              <a:t>Analysis</a:t>
            </a:r>
          </a:p>
          <a:p>
            <a:pPr marL="742950" indent="-742950">
              <a:buFont typeface="Arial" panose="020B0604020202020204" pitchFamily="34" charset="0"/>
              <a:buChar char="•"/>
            </a:pPr>
            <a:endParaRPr lang="en-US" sz="3600" spc="-150" dirty="0">
              <a:latin typeface="Gotham Book" charset="0"/>
              <a:ea typeface="Gotham Book" charset="0"/>
              <a:cs typeface="Gotham Book" charset="0"/>
            </a:endParaRPr>
          </a:p>
        </p:txBody>
      </p:sp>
    </p:spTree>
    <p:extLst>
      <p:ext uri="{BB962C8B-B14F-4D97-AF65-F5344CB8AC3E}">
        <p14:creationId xmlns:p14="http://schemas.microsoft.com/office/powerpoint/2010/main" val="391498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FC6245-7689-434B-8E09-E615A8B9D538}"/>
              </a:ext>
            </a:extLst>
          </p:cNvPr>
          <p:cNvSpPr txBox="1"/>
          <p:nvPr/>
        </p:nvSpPr>
        <p:spPr>
          <a:xfrm>
            <a:off x="1373124" y="685800"/>
            <a:ext cx="9445752" cy="5486400"/>
          </a:xfrm>
          <a:prstGeom prst="rect">
            <a:avLst/>
          </a:prstGeom>
          <a:noFill/>
        </p:spPr>
        <p:txBody>
          <a:bodyPr wrap="square" rtlCol="0" anchor="t" anchorCtr="0">
            <a:noAutofit/>
          </a:bodyPr>
          <a:lstStyle/>
          <a:p>
            <a:r>
              <a:rPr lang="en-US" sz="6000" spc="-150" dirty="0">
                <a:solidFill>
                  <a:srgbClr val="54CCF5"/>
                </a:solidFill>
                <a:latin typeface="Gotham Medium" charset="0"/>
                <a:ea typeface="Gotham Medium" charset="0"/>
                <a:cs typeface="Gotham Medium" charset="0"/>
              </a:rPr>
              <a:t>Analysis</a:t>
            </a:r>
          </a:p>
          <a:p>
            <a:pPr>
              <a:spcBef>
                <a:spcPts val="1200"/>
              </a:spcBef>
              <a:spcAft>
                <a:spcPts val="1800"/>
              </a:spcAft>
            </a:pPr>
            <a:r>
              <a:rPr lang="en-US" sz="2000" spc="-150" dirty="0">
                <a:solidFill>
                  <a:srgbClr val="54CCF5"/>
                </a:solidFill>
                <a:latin typeface="Gotham Medium" charset="0"/>
                <a:ea typeface="Gotham Medium" charset="0"/>
                <a:cs typeface="Gotham Medium" charset="0"/>
              </a:rPr>
              <a:t>•••••••••••••••••••••••••••••••••</a:t>
            </a:r>
          </a:p>
          <a:p>
            <a:pPr marL="742950" indent="-742950">
              <a:buFont typeface="Arial" panose="020B0604020202020204" pitchFamily="34" charset="0"/>
              <a:buChar char="•"/>
            </a:pPr>
            <a:r>
              <a:rPr lang="en-US" sz="3600" spc="-150" dirty="0">
                <a:latin typeface="Gotham Book" charset="0"/>
                <a:ea typeface="Gotham Book" charset="0"/>
                <a:cs typeface="Gotham Book" charset="0"/>
              </a:rPr>
              <a:t>What I have done</a:t>
            </a:r>
          </a:p>
          <a:p>
            <a:pPr marL="1200150" lvl="1" indent="-742950">
              <a:buFont typeface="Arial" panose="020B0604020202020204" pitchFamily="34" charset="0"/>
              <a:buChar char="•"/>
            </a:pPr>
            <a:r>
              <a:rPr lang="en-US" sz="3600" spc="-150" dirty="0">
                <a:latin typeface="Gotham Book" charset="0"/>
                <a:ea typeface="Gotham Book" charset="0"/>
                <a:cs typeface="Gotham Book" charset="0"/>
              </a:rPr>
              <a:t>Prevalence analysis</a:t>
            </a:r>
          </a:p>
          <a:p>
            <a:pPr marL="1200150" lvl="1" indent="-742950">
              <a:buFont typeface="Arial" panose="020B0604020202020204" pitchFamily="34" charset="0"/>
              <a:buChar char="•"/>
            </a:pPr>
            <a:r>
              <a:rPr lang="en-US" sz="3600" spc="-150" dirty="0">
                <a:latin typeface="Gotham Book" charset="0"/>
                <a:ea typeface="Gotham Book" charset="0"/>
                <a:cs typeface="Gotham Book" charset="0"/>
              </a:rPr>
              <a:t>Graph comparison</a:t>
            </a:r>
          </a:p>
          <a:p>
            <a:pPr marL="1200150" lvl="1" indent="-742950">
              <a:buFont typeface="Arial" panose="020B0604020202020204" pitchFamily="34" charset="0"/>
              <a:buChar char="•"/>
            </a:pPr>
            <a:r>
              <a:rPr lang="en-US" sz="3600" spc="-150" dirty="0">
                <a:latin typeface="Gotham Book" charset="0"/>
                <a:ea typeface="Gotham Book" charset="0"/>
                <a:cs typeface="Gotham Book" charset="0"/>
              </a:rPr>
              <a:t>Weights comparison</a:t>
            </a:r>
          </a:p>
          <a:p>
            <a:pPr marL="742950" indent="-742950">
              <a:buFont typeface="Arial" panose="020B0604020202020204" pitchFamily="34" charset="0"/>
              <a:buChar char="•"/>
            </a:pPr>
            <a:r>
              <a:rPr lang="en-US" sz="3600" spc="-150" dirty="0">
                <a:latin typeface="Gotham Book" charset="0"/>
              </a:rPr>
              <a:t>Next step</a:t>
            </a:r>
          </a:p>
          <a:p>
            <a:pPr marL="1200150" lvl="1" indent="-742950">
              <a:buFont typeface="Arial" panose="020B0604020202020204" pitchFamily="34" charset="0"/>
              <a:buChar char="•"/>
            </a:pPr>
            <a:r>
              <a:rPr lang="en-US" sz="3600" spc="-150" dirty="0">
                <a:latin typeface="Gotham Book" charset="0"/>
              </a:rPr>
              <a:t>Graph summary (Michigan state paper)</a:t>
            </a:r>
          </a:p>
          <a:p>
            <a:pPr marL="742950" indent="-742950">
              <a:buFont typeface="Arial" panose="020B0604020202020204" pitchFamily="34" charset="0"/>
              <a:buChar char="•"/>
            </a:pPr>
            <a:endParaRPr lang="en-US" sz="3600" spc="-150" dirty="0">
              <a:latin typeface="Gotham Book" charset="0"/>
              <a:ea typeface="Gotham Book" charset="0"/>
              <a:cs typeface="Gotham Book" charset="0"/>
            </a:endParaRPr>
          </a:p>
        </p:txBody>
      </p:sp>
    </p:spTree>
    <p:extLst>
      <p:ext uri="{BB962C8B-B14F-4D97-AF65-F5344CB8AC3E}">
        <p14:creationId xmlns:p14="http://schemas.microsoft.com/office/powerpoint/2010/main" val="262917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4207B08-2DB7-4D26-87DA-4326D191D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729" y="214312"/>
            <a:ext cx="7932541" cy="642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02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1078997-3A08-4039-8B5E-892A4967D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2" y="72435"/>
            <a:ext cx="8669571" cy="67131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7A4F5F-7AC9-4BFB-B24D-E5BEC715F510}"/>
              </a:ext>
            </a:extLst>
          </p:cNvPr>
          <p:cNvSpPr txBox="1"/>
          <p:nvPr/>
        </p:nvSpPr>
        <p:spPr>
          <a:xfrm>
            <a:off x="8607105" y="796954"/>
            <a:ext cx="3355596" cy="6093976"/>
          </a:xfrm>
          <a:prstGeom prst="rect">
            <a:avLst/>
          </a:prstGeom>
          <a:noFill/>
        </p:spPr>
        <p:txBody>
          <a:bodyPr wrap="square" rtlCol="0">
            <a:spAutoFit/>
          </a:bodyPr>
          <a:lstStyle/>
          <a:p>
            <a:pPr algn="l" rtl="0" fontAlgn="base"/>
            <a:r>
              <a:rPr lang="en-US" sz="1800" b="1" i="0" dirty="0">
                <a:solidFill>
                  <a:srgbClr val="FF0000"/>
                </a:solidFill>
                <a:effectLst/>
                <a:latin typeface="Calibri" panose="020F0502020204030204" pitchFamily="34" charset="0"/>
              </a:rPr>
              <a:t>(We need to compare the normal vs. Normal periods; maybe need the following month during the pandemic)</a:t>
            </a:r>
            <a:r>
              <a:rPr lang="en-US" sz="1800" b="0" i="0" dirty="0">
                <a:solidFill>
                  <a:srgbClr val="FF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The graphs in the first row are the number of reported diseases changed between periods. </a:t>
            </a:r>
            <a:endParaRPr lang="en-US" dirty="0">
              <a:solidFill>
                <a:srgbClr val="000000"/>
              </a:solidFill>
              <a:latin typeface="Calibri" panose="020F0502020204030204" pitchFamily="34" charset="0"/>
            </a:endParaRPr>
          </a:p>
          <a:p>
            <a:pPr marL="285750" indent="-285750" algn="l" rtl="0" fontAlgn="base">
              <a:buFont typeface="Arial" panose="020B0604020202020204" pitchFamily="34" charset="0"/>
              <a:buChar char="•"/>
            </a:pPr>
            <a:endParaRPr lang="en-US" sz="600" b="0" i="0" dirty="0">
              <a:solidFill>
                <a:srgbClr val="000000"/>
              </a:solidFill>
              <a:effectLst/>
              <a:latin typeface="Calibri" panose="020F0502020204030204"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The second row are the percentage change. </a:t>
            </a:r>
          </a:p>
          <a:p>
            <a:pPr marL="285750" indent="-285750" algn="l" rtl="0" fontAlgn="base">
              <a:buFont typeface="Arial" panose="020B0604020202020204" pitchFamily="34" charset="0"/>
              <a:buChar char="•"/>
            </a:pPr>
            <a:endParaRPr lang="en-US" sz="600" b="0" i="0" dirty="0">
              <a:solidFill>
                <a:srgbClr val="000000"/>
              </a:solidFill>
              <a:effectLst/>
              <a:latin typeface="Calibri" panose="020F0502020204030204"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The third row shows the percentage change without outliers (&gt;500%). </a:t>
            </a:r>
          </a:p>
          <a:p>
            <a:pPr marL="285750" indent="-285750" algn="l" rtl="0" fontAlgn="base">
              <a:buFont typeface="Arial" panose="020B0604020202020204" pitchFamily="34" charset="0"/>
              <a:buChar char="•"/>
            </a:pPr>
            <a:endParaRPr lang="en-US" sz="600" b="0" i="0" dirty="0">
              <a:solidFill>
                <a:srgbClr val="000000"/>
              </a:solidFill>
              <a:effectLst/>
              <a:latin typeface="Calibri" panose="020F0502020204030204" pitchFamily="34" charset="0"/>
            </a:endParaRPr>
          </a:p>
          <a:p>
            <a:pPr marL="285750" indent="-285750"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The last row shows the outliers, and the plot titles shows the icd10 code of those outliers. The scales of the fourth row’s graphs are different. </a:t>
            </a:r>
            <a:endParaRPr lang="en-US"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273029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C5C1-4B85-4DC3-B44C-4A1E8047570C}"/>
              </a:ext>
            </a:extLst>
          </p:cNvPr>
          <p:cNvSpPr>
            <a:spLocks noGrp="1"/>
          </p:cNvSpPr>
          <p:nvPr>
            <p:ph type="title"/>
          </p:nvPr>
        </p:nvSpPr>
        <p:spPr/>
        <p:txBody>
          <a:bodyPr/>
          <a:lstStyle/>
          <a:p>
            <a:r>
              <a:rPr lang="en-US" b="0" i="0" dirty="0">
                <a:solidFill>
                  <a:srgbClr val="000000"/>
                </a:solidFill>
                <a:effectLst/>
                <a:latin typeface="Calibri" panose="020F0502020204030204" pitchFamily="34" charset="0"/>
              </a:rPr>
              <a:t>outliers to investigate</a:t>
            </a:r>
            <a:endParaRPr lang="en-US" dirty="0"/>
          </a:p>
        </p:txBody>
      </p:sp>
      <p:pic>
        <p:nvPicPr>
          <p:cNvPr id="6146" name="Picture 2">
            <a:extLst>
              <a:ext uri="{FF2B5EF4-FFF2-40B4-BE49-F238E27FC236}">
                <a16:creationId xmlns:a16="http://schemas.microsoft.com/office/drawing/2014/main" id="{BD76AFC0-1F8A-420E-824B-92FE67D74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1690688"/>
            <a:ext cx="10699989" cy="14144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6A964EB-36CD-4025-AB57-31F88970F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3309937"/>
            <a:ext cx="7820566" cy="292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975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E485-03BE-4B1B-B268-5FD466FF4F92}"/>
              </a:ext>
            </a:extLst>
          </p:cNvPr>
          <p:cNvSpPr>
            <a:spLocks noGrp="1"/>
          </p:cNvSpPr>
          <p:nvPr>
            <p:ph type="title"/>
          </p:nvPr>
        </p:nvSpPr>
        <p:spPr/>
        <p:txBody>
          <a:bodyPr>
            <a:normAutofit/>
          </a:bodyPr>
          <a:lstStyle/>
          <a:p>
            <a:r>
              <a:rPr lang="en-US" b="0" i="0" dirty="0">
                <a:solidFill>
                  <a:srgbClr val="000000"/>
                </a:solidFill>
                <a:effectLst/>
                <a:latin typeface="Calibri" panose="020F0502020204030204" pitchFamily="34" charset="0"/>
              </a:rPr>
              <a:t>And if we break it down, we can see this: </a:t>
            </a:r>
            <a:endParaRPr lang="en-US" dirty="0"/>
          </a:p>
        </p:txBody>
      </p:sp>
      <p:pic>
        <p:nvPicPr>
          <p:cNvPr id="7170" name="Picture 2">
            <a:extLst>
              <a:ext uri="{FF2B5EF4-FFF2-40B4-BE49-F238E27FC236}">
                <a16:creationId xmlns:a16="http://schemas.microsoft.com/office/drawing/2014/main" id="{903F3851-E062-4A63-B89A-5053145FE0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5253" y="1690687"/>
            <a:ext cx="11176630" cy="398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54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696F-6DF8-4CB6-995F-06E63BDE2F8B}"/>
              </a:ext>
            </a:extLst>
          </p:cNvPr>
          <p:cNvSpPr>
            <a:spLocks noGrp="1"/>
          </p:cNvSpPr>
          <p:nvPr>
            <p:ph type="title"/>
          </p:nvPr>
        </p:nvSpPr>
        <p:spPr/>
        <p:txBody>
          <a:bodyPr/>
          <a:lstStyle/>
          <a:p>
            <a:r>
              <a:rPr lang="en-US" dirty="0"/>
              <a:t>Negative/positive growth</a:t>
            </a:r>
          </a:p>
        </p:txBody>
      </p:sp>
      <p:sp>
        <p:nvSpPr>
          <p:cNvPr id="3" name="Content Placeholder 2">
            <a:extLst>
              <a:ext uri="{FF2B5EF4-FFF2-40B4-BE49-F238E27FC236}">
                <a16:creationId xmlns:a16="http://schemas.microsoft.com/office/drawing/2014/main" id="{96A83417-3FB1-490E-9DC5-8E4770BEB3F7}"/>
              </a:ext>
            </a:extLst>
          </p:cNvPr>
          <p:cNvSpPr>
            <a:spLocks noGrp="1"/>
          </p:cNvSpPr>
          <p:nvPr>
            <p:ph idx="1"/>
          </p:nvPr>
        </p:nvSpPr>
        <p:spPr/>
        <p:txBody>
          <a:bodyPr>
            <a:normAutofit fontScale="92500" lnSpcReduction="10000"/>
          </a:bodyPr>
          <a:lstStyle/>
          <a:p>
            <a:pPr algn="l" rtl="0" fontAlgn="base"/>
            <a:r>
              <a:rPr lang="en-US" sz="3200" dirty="0">
                <a:solidFill>
                  <a:srgbClr val="000000"/>
                </a:solidFill>
                <a:latin typeface="Calibri" panose="020F0502020204030204" pitchFamily="34" charset="0"/>
              </a:rPr>
              <a:t>I</a:t>
            </a:r>
            <a:r>
              <a:rPr lang="en-US" sz="3200" b="0" i="0" dirty="0">
                <a:solidFill>
                  <a:srgbClr val="000000"/>
                </a:solidFill>
                <a:effectLst/>
                <a:latin typeface="Calibri" panose="020F0502020204030204" pitchFamily="34" charset="0"/>
              </a:rPr>
              <a:t> also investigated the positive and negative change between the periods: </a:t>
            </a:r>
            <a:endParaRPr lang="en-US" sz="4400" b="0" i="0" dirty="0">
              <a:solidFill>
                <a:srgbClr val="000000"/>
              </a:solidFill>
              <a:effectLst/>
              <a:latin typeface="Segoe UI" panose="020B0502040204020203" pitchFamily="34" charset="0"/>
            </a:endParaRPr>
          </a:p>
          <a:p>
            <a:pPr lvl="1" fontAlgn="base"/>
            <a:r>
              <a:rPr lang="en-US" b="0" i="0" dirty="0">
                <a:solidFill>
                  <a:srgbClr val="000000"/>
                </a:solidFill>
                <a:effectLst/>
                <a:latin typeface="Calibri" panose="020F0502020204030204" pitchFamily="34" charset="0"/>
              </a:rPr>
              <a:t>Between the pre and early periods, there were </a:t>
            </a:r>
            <a:r>
              <a:rPr lang="en-US" b="1" i="1" dirty="0">
                <a:solidFill>
                  <a:srgbClr val="000000"/>
                </a:solidFill>
                <a:latin typeface="Calibri" panose="020F0502020204030204" pitchFamily="34" charset="0"/>
              </a:rPr>
              <a:t>4358</a:t>
            </a:r>
            <a:r>
              <a:rPr lang="en-US" b="1" i="1" dirty="0">
                <a:solidFill>
                  <a:srgbClr val="000000"/>
                </a:solidFill>
                <a:effectLst/>
                <a:latin typeface="Calibri" panose="020F0502020204030204" pitchFamily="34" charset="0"/>
              </a:rPr>
              <a:t> negative growths </a:t>
            </a:r>
            <a:r>
              <a:rPr lang="en-US" b="0" i="0" dirty="0">
                <a:solidFill>
                  <a:srgbClr val="000000"/>
                </a:solidFill>
                <a:effectLst/>
                <a:latin typeface="Calibri" panose="020F0502020204030204" pitchFamily="34" charset="0"/>
              </a:rPr>
              <a:t>and 2540 positive growths. </a:t>
            </a:r>
          </a:p>
          <a:p>
            <a:pPr lvl="1" fontAlgn="base"/>
            <a:r>
              <a:rPr lang="en-US" b="0" i="0" dirty="0">
                <a:solidFill>
                  <a:srgbClr val="000000"/>
                </a:solidFill>
                <a:effectLst/>
                <a:latin typeface="Calibri" panose="020F0502020204030204" pitchFamily="34" charset="0"/>
              </a:rPr>
              <a:t>Between outbreak and early periods, </a:t>
            </a:r>
            <a:r>
              <a:rPr lang="en-US" b="1" i="1" dirty="0">
                <a:solidFill>
                  <a:srgbClr val="000000"/>
                </a:solidFill>
                <a:effectLst/>
                <a:latin typeface="Calibri" panose="020F0502020204030204" pitchFamily="34" charset="0"/>
              </a:rPr>
              <a:t>3023 negative growths </a:t>
            </a:r>
            <a:r>
              <a:rPr lang="en-US" b="0" i="0" dirty="0">
                <a:solidFill>
                  <a:srgbClr val="000000"/>
                </a:solidFill>
                <a:effectLst/>
                <a:latin typeface="Calibri" panose="020F0502020204030204" pitchFamily="34" charset="0"/>
              </a:rPr>
              <a:t>and 3875 positive growths. </a:t>
            </a:r>
          </a:p>
          <a:p>
            <a:pPr lvl="1" fontAlgn="base"/>
            <a:r>
              <a:rPr lang="en-US" b="0" i="0" dirty="0">
                <a:solidFill>
                  <a:srgbClr val="000000"/>
                </a:solidFill>
                <a:effectLst/>
                <a:latin typeface="Calibri" panose="020F0502020204030204" pitchFamily="34" charset="0"/>
              </a:rPr>
              <a:t>Between outbreak and pre periods, there were </a:t>
            </a:r>
            <a:r>
              <a:rPr lang="en-US" b="1" i="1" dirty="0">
                <a:solidFill>
                  <a:srgbClr val="000000"/>
                </a:solidFill>
                <a:effectLst/>
                <a:latin typeface="Calibri" panose="020F0502020204030204" pitchFamily="34" charset="0"/>
              </a:rPr>
              <a:t>4020 negative growths </a:t>
            </a:r>
            <a:r>
              <a:rPr lang="en-US" b="0" i="0" dirty="0">
                <a:solidFill>
                  <a:srgbClr val="000000"/>
                </a:solidFill>
                <a:effectLst/>
                <a:latin typeface="Calibri" panose="020F0502020204030204" pitchFamily="34" charset="0"/>
              </a:rPr>
              <a:t>and 2878 positive growths. </a:t>
            </a:r>
          </a:p>
          <a:p>
            <a:pPr lvl="1" fontAlgn="base"/>
            <a:r>
              <a:rPr lang="en-US" b="0" i="0" dirty="0">
                <a:solidFill>
                  <a:srgbClr val="000000"/>
                </a:solidFill>
                <a:effectLst/>
                <a:latin typeface="Calibri" panose="020F0502020204030204" pitchFamily="34" charset="0"/>
              </a:rPr>
              <a:t>We can see that after entering the 20201 (early) period, a huge portion of the diseases were being under reported from the 20191 (pre) periods. </a:t>
            </a:r>
            <a:endParaRPr lang="en-US" sz="4000" b="0" i="0" dirty="0">
              <a:solidFill>
                <a:srgbClr val="000000"/>
              </a:solidFill>
              <a:effectLst/>
              <a:latin typeface="Segoe UI" panose="020B0502040204020203" pitchFamily="34" charset="0"/>
            </a:endParaRPr>
          </a:p>
          <a:p>
            <a:pPr algn="l" rtl="0" fontAlgn="base"/>
            <a:r>
              <a:rPr lang="en-US" sz="3200" b="0" i="0" dirty="0">
                <a:solidFill>
                  <a:srgbClr val="FF0000"/>
                </a:solidFill>
                <a:effectLst/>
                <a:latin typeface="Calibri" panose="020F0502020204030204" pitchFamily="34" charset="0"/>
              </a:rPr>
              <a:t>(So far, in this session, we haven't used the rank information. And I assume more consecutive data may help with comparison.) </a:t>
            </a:r>
            <a:endParaRPr lang="en-US" sz="4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313404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FC6245-7689-434B-8E09-E615A8B9D538}"/>
              </a:ext>
            </a:extLst>
          </p:cNvPr>
          <p:cNvSpPr txBox="1"/>
          <p:nvPr/>
        </p:nvSpPr>
        <p:spPr>
          <a:xfrm>
            <a:off x="1373124" y="685800"/>
            <a:ext cx="9445752" cy="5486400"/>
          </a:xfrm>
          <a:prstGeom prst="rect">
            <a:avLst/>
          </a:prstGeom>
          <a:noFill/>
        </p:spPr>
        <p:txBody>
          <a:bodyPr wrap="square" rtlCol="0" anchor="t" anchorCtr="0">
            <a:noAutofit/>
          </a:bodyPr>
          <a:lstStyle/>
          <a:p>
            <a:r>
              <a:rPr lang="en-US" sz="6000" spc="-150" dirty="0">
                <a:solidFill>
                  <a:srgbClr val="54CCF5"/>
                </a:solidFill>
                <a:latin typeface="Gotham Medium" charset="0"/>
                <a:ea typeface="Gotham Medium" charset="0"/>
                <a:cs typeface="Gotham Medium" charset="0"/>
              </a:rPr>
              <a:t>Agenda</a:t>
            </a:r>
          </a:p>
          <a:p>
            <a:pPr>
              <a:spcBef>
                <a:spcPts val="1200"/>
              </a:spcBef>
              <a:spcAft>
                <a:spcPts val="1800"/>
              </a:spcAft>
            </a:pPr>
            <a:r>
              <a:rPr lang="en-US" sz="2000" spc="-150" dirty="0">
                <a:solidFill>
                  <a:srgbClr val="54CCF5"/>
                </a:solidFill>
                <a:latin typeface="Gotham Medium" charset="0"/>
                <a:ea typeface="Gotham Medium" charset="0"/>
                <a:cs typeface="Gotham Medium" charset="0"/>
              </a:rPr>
              <a:t>•••••••••••••••••••••••••••••••••</a:t>
            </a:r>
          </a:p>
          <a:p>
            <a:pPr marL="742950" indent="-742950">
              <a:buFont typeface="Arial" panose="020B0604020202020204" pitchFamily="34" charset="0"/>
              <a:buChar char="•"/>
            </a:pPr>
            <a:r>
              <a:rPr lang="en-US" sz="3600" spc="-150" dirty="0">
                <a:latin typeface="Gotham Book" charset="0"/>
                <a:ea typeface="Gotham Book" charset="0"/>
                <a:cs typeface="Gotham Book" charset="0"/>
              </a:rPr>
              <a:t>Timestamp's clarification and aims &amp; issues</a:t>
            </a:r>
          </a:p>
          <a:p>
            <a:pPr marL="742950" indent="-742950">
              <a:buFont typeface="Arial" panose="020B0604020202020204" pitchFamily="34" charset="0"/>
              <a:buChar char="•"/>
            </a:pPr>
            <a:r>
              <a:rPr lang="en-US" sz="3600" spc="-150" dirty="0">
                <a:latin typeface="Gotham Book" charset="0"/>
                <a:ea typeface="Gotham Book" charset="0"/>
                <a:cs typeface="Gotham Book" charset="0"/>
              </a:rPr>
              <a:t>Getting more data</a:t>
            </a:r>
          </a:p>
          <a:p>
            <a:pPr marL="742950" indent="-742950">
              <a:buFont typeface="Arial" panose="020B0604020202020204" pitchFamily="34" charset="0"/>
              <a:buChar char="•"/>
            </a:pPr>
            <a:r>
              <a:rPr lang="en-US" sz="3600" spc="-150" dirty="0">
                <a:latin typeface="Gotham Book" charset="0"/>
                <a:ea typeface="Gotham Book" charset="0"/>
                <a:cs typeface="Gotham Book" charset="0"/>
              </a:rPr>
              <a:t>Data we have so far &amp; feature engineering</a:t>
            </a:r>
          </a:p>
          <a:p>
            <a:pPr marL="742950" indent="-742950">
              <a:buFont typeface="Arial" panose="020B0604020202020204" pitchFamily="34" charset="0"/>
              <a:buChar char="•"/>
            </a:pPr>
            <a:r>
              <a:rPr lang="en-US" sz="3600" spc="-150" dirty="0">
                <a:latin typeface="Gotham Book" charset="0"/>
                <a:ea typeface="Gotham Book" charset="0"/>
                <a:cs typeface="Gotham Book" charset="0"/>
              </a:rPr>
              <a:t>Analysis</a:t>
            </a:r>
          </a:p>
          <a:p>
            <a:pPr marL="742950" indent="-742950">
              <a:buFont typeface="Arial" panose="020B0604020202020204" pitchFamily="34" charset="0"/>
              <a:buChar char="•"/>
            </a:pPr>
            <a:endParaRPr lang="en-US" sz="3600" spc="-150" dirty="0">
              <a:latin typeface="Gotham Book" charset="0"/>
              <a:ea typeface="Gotham Book" charset="0"/>
              <a:cs typeface="Gotham Book" charset="0"/>
            </a:endParaRPr>
          </a:p>
        </p:txBody>
      </p:sp>
    </p:spTree>
    <p:extLst>
      <p:ext uri="{BB962C8B-B14F-4D97-AF65-F5344CB8AC3E}">
        <p14:creationId xmlns:p14="http://schemas.microsoft.com/office/powerpoint/2010/main" val="11155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F3C5-5306-42F9-BC3A-92C4E9AACECC}"/>
              </a:ext>
            </a:extLst>
          </p:cNvPr>
          <p:cNvSpPr>
            <a:spLocks noGrp="1"/>
          </p:cNvSpPr>
          <p:nvPr>
            <p:ph type="title"/>
          </p:nvPr>
        </p:nvSpPr>
        <p:spPr/>
        <p:txBody>
          <a:bodyPr/>
          <a:lstStyle/>
          <a:p>
            <a:r>
              <a:rPr lang="en-US" dirty="0"/>
              <a:t>Graph comparison</a:t>
            </a:r>
          </a:p>
        </p:txBody>
      </p:sp>
      <p:sp>
        <p:nvSpPr>
          <p:cNvPr id="3" name="Content Placeholder 2">
            <a:extLst>
              <a:ext uri="{FF2B5EF4-FFF2-40B4-BE49-F238E27FC236}">
                <a16:creationId xmlns:a16="http://schemas.microsoft.com/office/drawing/2014/main" id="{86A0ED0F-8D9C-4771-BFC4-7FEB107E180A}"/>
              </a:ext>
            </a:extLst>
          </p:cNvPr>
          <p:cNvSpPr>
            <a:spLocks noGrp="1"/>
          </p:cNvSpPr>
          <p:nvPr>
            <p:ph idx="1"/>
          </p:nvPr>
        </p:nvSpPr>
        <p:spPr/>
        <p:txBody>
          <a:bodyPr/>
          <a:lstStyle/>
          <a:p>
            <a:r>
              <a:rPr lang="en-US" b="0" i="0" dirty="0">
                <a:solidFill>
                  <a:srgbClr val="000000"/>
                </a:solidFill>
                <a:effectLst/>
                <a:latin typeface="WordVisi_MSFontService"/>
              </a:rPr>
              <a:t>Only 1275 pairs of nodes or edges existed in all three graphs.</a:t>
            </a:r>
            <a:endParaRPr lang="en-US" dirty="0"/>
          </a:p>
        </p:txBody>
      </p:sp>
      <p:pic>
        <p:nvPicPr>
          <p:cNvPr id="8194" name="Picture 2">
            <a:extLst>
              <a:ext uri="{FF2B5EF4-FFF2-40B4-BE49-F238E27FC236}">
                <a16:creationId xmlns:a16="http://schemas.microsoft.com/office/drawing/2014/main" id="{673F3413-CAD8-420F-9896-B3DC531E4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70844"/>
            <a:ext cx="9944100" cy="19163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DF64607-E2FA-43D8-B0EB-255CA0C70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803333"/>
            <a:ext cx="11210925" cy="137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807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1E32-1EA8-4574-B950-0C440302BDBF}"/>
              </a:ext>
            </a:extLst>
          </p:cNvPr>
          <p:cNvSpPr>
            <a:spLocks noGrp="1"/>
          </p:cNvSpPr>
          <p:nvPr>
            <p:ph type="title"/>
          </p:nvPr>
        </p:nvSpPr>
        <p:spPr/>
        <p:txBody>
          <a:bodyPr>
            <a:normAutofit fontScale="90000"/>
          </a:bodyPr>
          <a:lstStyle/>
          <a:p>
            <a:r>
              <a:rPr lang="en-US" dirty="0"/>
              <a:t>‘a4189’ (Sepsis occurs when chemicals released in the bloodstream) in early &amp; outbreak graphs</a:t>
            </a:r>
          </a:p>
        </p:txBody>
      </p:sp>
      <p:pic>
        <p:nvPicPr>
          <p:cNvPr id="7" name="Picture 6">
            <a:extLst>
              <a:ext uri="{FF2B5EF4-FFF2-40B4-BE49-F238E27FC236}">
                <a16:creationId xmlns:a16="http://schemas.microsoft.com/office/drawing/2014/main" id="{A1830CDD-00C5-4A9D-AB66-70E1C591060C}"/>
              </a:ext>
            </a:extLst>
          </p:cNvPr>
          <p:cNvPicPr>
            <a:picLocks noChangeAspect="1"/>
          </p:cNvPicPr>
          <p:nvPr/>
        </p:nvPicPr>
        <p:blipFill>
          <a:blip r:embed="rId2"/>
          <a:stretch>
            <a:fillRect/>
          </a:stretch>
        </p:blipFill>
        <p:spPr>
          <a:xfrm>
            <a:off x="114300" y="1590807"/>
            <a:ext cx="11239500" cy="228600"/>
          </a:xfrm>
          <a:prstGeom prst="rect">
            <a:avLst/>
          </a:prstGeom>
        </p:spPr>
      </p:pic>
      <p:pic>
        <p:nvPicPr>
          <p:cNvPr id="9218" name="Picture 2">
            <a:extLst>
              <a:ext uri="{FF2B5EF4-FFF2-40B4-BE49-F238E27FC236}">
                <a16:creationId xmlns:a16="http://schemas.microsoft.com/office/drawing/2014/main" id="{8154E61B-7362-47EB-9199-E66604B7B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932135"/>
            <a:ext cx="5522053" cy="259852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67C855A-3678-4311-8316-F15162FC0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660" y="3300045"/>
            <a:ext cx="6370040" cy="299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66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5CBD-5911-4A48-8AC3-67691D31DF70}"/>
              </a:ext>
            </a:extLst>
          </p:cNvPr>
          <p:cNvSpPr>
            <a:spLocks noGrp="1"/>
          </p:cNvSpPr>
          <p:nvPr>
            <p:ph type="title"/>
          </p:nvPr>
        </p:nvSpPr>
        <p:spPr/>
        <p:txBody>
          <a:bodyPr>
            <a:normAutofit/>
          </a:bodyPr>
          <a:lstStyle/>
          <a:p>
            <a:r>
              <a:rPr lang="en-US" dirty="0"/>
              <a:t>“i4821”</a:t>
            </a:r>
          </a:p>
        </p:txBody>
      </p:sp>
      <p:sp>
        <p:nvSpPr>
          <p:cNvPr id="3" name="Content Placeholder 2">
            <a:extLst>
              <a:ext uri="{FF2B5EF4-FFF2-40B4-BE49-F238E27FC236}">
                <a16:creationId xmlns:a16="http://schemas.microsoft.com/office/drawing/2014/main" id="{BFBFD9DF-6CEC-4434-BEBC-4682287E0D87}"/>
              </a:ext>
            </a:extLst>
          </p:cNvPr>
          <p:cNvSpPr>
            <a:spLocks noGrp="1"/>
          </p:cNvSpPr>
          <p:nvPr>
            <p:ph idx="1"/>
          </p:nvPr>
        </p:nvSpPr>
        <p:spPr>
          <a:xfrm>
            <a:off x="838200" y="2362520"/>
            <a:ext cx="10515600" cy="2847043"/>
          </a:xfrm>
        </p:spPr>
        <p:txBody>
          <a:bodyPr/>
          <a:lstStyle/>
          <a:p>
            <a:r>
              <a:rPr lang="en-US" dirty="0"/>
              <a:t>Permanent atrial fibrillation (heart related) existed in all three graphs and had an 108% increase between pre and early</a:t>
            </a:r>
          </a:p>
          <a:p>
            <a:endParaRPr lang="en-US" b="1" i="0" dirty="0">
              <a:solidFill>
                <a:srgbClr val="000000"/>
              </a:solidFill>
              <a:effectLst/>
              <a:latin typeface="arial" panose="020B0604020202020204" pitchFamily="34" charset="0"/>
              <a:hlinkClick r:id="rId2"/>
            </a:endParaRPr>
          </a:p>
          <a:p>
            <a:r>
              <a:rPr lang="en-US" b="1" i="0" dirty="0">
                <a:solidFill>
                  <a:srgbClr val="000000"/>
                </a:solidFill>
                <a:effectLst/>
                <a:latin typeface="arial" panose="020B0604020202020204" pitchFamily="34" charset="0"/>
                <a:hlinkClick r:id="rId2"/>
              </a:rPr>
              <a:t>COVID-19 associated atrial fibrillation: Incidence, putative mechanisms and potential clinical implications</a:t>
            </a:r>
            <a:endParaRPr lang="en-US"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858473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5539-5349-4328-9854-8FDDAF9E03B7}"/>
              </a:ext>
            </a:extLst>
          </p:cNvPr>
          <p:cNvSpPr>
            <a:spLocks noGrp="1"/>
          </p:cNvSpPr>
          <p:nvPr>
            <p:ph type="title"/>
          </p:nvPr>
        </p:nvSpPr>
        <p:spPr/>
        <p:txBody>
          <a:bodyPr/>
          <a:lstStyle/>
          <a:p>
            <a:r>
              <a:rPr lang="en-US" dirty="0"/>
              <a:t>“i4821” - pre</a:t>
            </a:r>
          </a:p>
        </p:txBody>
      </p:sp>
      <p:pic>
        <p:nvPicPr>
          <p:cNvPr id="4" name="Picture 3">
            <a:extLst>
              <a:ext uri="{FF2B5EF4-FFF2-40B4-BE49-F238E27FC236}">
                <a16:creationId xmlns:a16="http://schemas.microsoft.com/office/drawing/2014/main" id="{8A50160B-7348-4D7D-A248-E9A7862D8427}"/>
              </a:ext>
            </a:extLst>
          </p:cNvPr>
          <p:cNvPicPr>
            <a:picLocks noChangeAspect="1"/>
          </p:cNvPicPr>
          <p:nvPr/>
        </p:nvPicPr>
        <p:blipFill>
          <a:blip r:embed="rId2"/>
          <a:stretch>
            <a:fillRect/>
          </a:stretch>
        </p:blipFill>
        <p:spPr>
          <a:xfrm>
            <a:off x="838200" y="1556088"/>
            <a:ext cx="9334500" cy="4890411"/>
          </a:xfrm>
          <a:prstGeom prst="rect">
            <a:avLst/>
          </a:prstGeom>
        </p:spPr>
      </p:pic>
    </p:spTree>
    <p:extLst>
      <p:ext uri="{BB962C8B-B14F-4D97-AF65-F5344CB8AC3E}">
        <p14:creationId xmlns:p14="http://schemas.microsoft.com/office/powerpoint/2010/main" val="47085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8BE7-FEB4-4B41-95D6-23E92C24CBC9}"/>
              </a:ext>
            </a:extLst>
          </p:cNvPr>
          <p:cNvSpPr>
            <a:spLocks noGrp="1"/>
          </p:cNvSpPr>
          <p:nvPr>
            <p:ph type="title"/>
          </p:nvPr>
        </p:nvSpPr>
        <p:spPr/>
        <p:txBody>
          <a:bodyPr/>
          <a:lstStyle/>
          <a:p>
            <a:r>
              <a:rPr lang="en-US" dirty="0"/>
              <a:t>“i4821” - early</a:t>
            </a:r>
          </a:p>
        </p:txBody>
      </p:sp>
      <p:pic>
        <p:nvPicPr>
          <p:cNvPr id="5" name="Picture 4">
            <a:extLst>
              <a:ext uri="{FF2B5EF4-FFF2-40B4-BE49-F238E27FC236}">
                <a16:creationId xmlns:a16="http://schemas.microsoft.com/office/drawing/2014/main" id="{AC2AF026-427E-4B8A-8F5A-6BF8706CF058}"/>
              </a:ext>
            </a:extLst>
          </p:cNvPr>
          <p:cNvPicPr>
            <a:picLocks noChangeAspect="1"/>
          </p:cNvPicPr>
          <p:nvPr/>
        </p:nvPicPr>
        <p:blipFill>
          <a:blip r:embed="rId2"/>
          <a:stretch>
            <a:fillRect/>
          </a:stretch>
        </p:blipFill>
        <p:spPr>
          <a:xfrm>
            <a:off x="838200" y="1450328"/>
            <a:ext cx="9692081" cy="5042547"/>
          </a:xfrm>
          <a:prstGeom prst="rect">
            <a:avLst/>
          </a:prstGeom>
        </p:spPr>
      </p:pic>
    </p:spTree>
    <p:extLst>
      <p:ext uri="{BB962C8B-B14F-4D97-AF65-F5344CB8AC3E}">
        <p14:creationId xmlns:p14="http://schemas.microsoft.com/office/powerpoint/2010/main" val="1893685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0F86D-9C66-4F13-BAB7-E3FBFF8BEDC8}"/>
              </a:ext>
            </a:extLst>
          </p:cNvPr>
          <p:cNvSpPr>
            <a:spLocks noGrp="1"/>
          </p:cNvSpPr>
          <p:nvPr>
            <p:ph type="title"/>
          </p:nvPr>
        </p:nvSpPr>
        <p:spPr/>
        <p:txBody>
          <a:bodyPr/>
          <a:lstStyle/>
          <a:p>
            <a:r>
              <a:rPr lang="en-US" dirty="0"/>
              <a:t>“i4821” - outbreak</a:t>
            </a:r>
          </a:p>
        </p:txBody>
      </p:sp>
      <p:pic>
        <p:nvPicPr>
          <p:cNvPr id="7" name="Picture 6">
            <a:extLst>
              <a:ext uri="{FF2B5EF4-FFF2-40B4-BE49-F238E27FC236}">
                <a16:creationId xmlns:a16="http://schemas.microsoft.com/office/drawing/2014/main" id="{32BF928D-98D5-4B1D-93C0-6E5F115AE89C}"/>
              </a:ext>
            </a:extLst>
          </p:cNvPr>
          <p:cNvPicPr>
            <a:picLocks noChangeAspect="1"/>
          </p:cNvPicPr>
          <p:nvPr/>
        </p:nvPicPr>
        <p:blipFill>
          <a:blip r:embed="rId2"/>
          <a:stretch>
            <a:fillRect/>
          </a:stretch>
        </p:blipFill>
        <p:spPr>
          <a:xfrm>
            <a:off x="931178" y="1463446"/>
            <a:ext cx="9851472" cy="5156101"/>
          </a:xfrm>
          <a:prstGeom prst="rect">
            <a:avLst/>
          </a:prstGeom>
        </p:spPr>
      </p:pic>
    </p:spTree>
    <p:extLst>
      <p:ext uri="{BB962C8B-B14F-4D97-AF65-F5344CB8AC3E}">
        <p14:creationId xmlns:p14="http://schemas.microsoft.com/office/powerpoint/2010/main" val="381552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1EB4-3AE1-4116-9B40-A62A53D66ABE}"/>
              </a:ext>
            </a:extLst>
          </p:cNvPr>
          <p:cNvSpPr>
            <a:spLocks noGrp="1"/>
          </p:cNvSpPr>
          <p:nvPr>
            <p:ph type="title"/>
          </p:nvPr>
        </p:nvSpPr>
        <p:spPr/>
        <p:txBody>
          <a:bodyPr/>
          <a:lstStyle/>
          <a:p>
            <a:r>
              <a:rPr lang="en-US" dirty="0"/>
              <a:t>Weights comparison</a:t>
            </a:r>
          </a:p>
        </p:txBody>
      </p:sp>
      <p:pic>
        <p:nvPicPr>
          <p:cNvPr id="10242" name="Picture 2">
            <a:extLst>
              <a:ext uri="{FF2B5EF4-FFF2-40B4-BE49-F238E27FC236}">
                <a16:creationId xmlns:a16="http://schemas.microsoft.com/office/drawing/2014/main" id="{EB19935A-D77E-4C4C-8A4E-639D85FEC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58" y="1908045"/>
            <a:ext cx="11761365" cy="3952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233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E3FE6FAB-A333-44C4-8FF9-A37E7AC97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38" y="96307"/>
            <a:ext cx="10835737" cy="19287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D58E1398-AEF4-4824-AB4B-C9A311576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38" y="2224616"/>
            <a:ext cx="10835737" cy="1928705"/>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0DB0B7DF-7583-45CA-BEF6-B1675E601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38" y="4352925"/>
            <a:ext cx="10835737" cy="1928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06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B93C28-3194-3343-A5A9-E45AC5E529B0}"/>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4041F4D-9AC1-AB43-9105-E5225551BF8C}"/>
              </a:ext>
            </a:extLst>
          </p:cNvPr>
          <p:cNvSpPr/>
          <p:nvPr/>
        </p:nvSpPr>
        <p:spPr>
          <a:xfrm>
            <a:off x="6924781" y="2979506"/>
            <a:ext cx="402336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478B5D9-F32F-8D43-A7C8-34CC40A3A54D}"/>
              </a:ext>
            </a:extLst>
          </p:cNvPr>
          <p:cNvSpPr/>
          <p:nvPr/>
        </p:nvSpPr>
        <p:spPr>
          <a:xfrm>
            <a:off x="6924781" y="2064924"/>
            <a:ext cx="448056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3352E76-9C56-9742-9208-AD138E2A9469}"/>
              </a:ext>
            </a:extLst>
          </p:cNvPr>
          <p:cNvSpPr txBox="1"/>
          <p:nvPr/>
        </p:nvSpPr>
        <p:spPr>
          <a:xfrm>
            <a:off x="7101139" y="2361228"/>
            <a:ext cx="5250095" cy="1015663"/>
          </a:xfrm>
          <a:prstGeom prst="rect">
            <a:avLst/>
          </a:prstGeom>
          <a:noFill/>
        </p:spPr>
        <p:txBody>
          <a:bodyPr wrap="square" rtlCol="0">
            <a:spAutoFit/>
          </a:bodyPr>
          <a:lstStyle/>
          <a:p>
            <a:r>
              <a:rPr lang="en-US" sz="6000" b="1" spc="-150" dirty="0">
                <a:solidFill>
                  <a:srgbClr val="FF2C45"/>
                </a:solidFill>
                <a:latin typeface="Gotham Medium" pitchFamily="2" charset="0"/>
              </a:rPr>
              <a:t>Thanks</a:t>
            </a:r>
          </a:p>
        </p:txBody>
      </p:sp>
      <p:sp>
        <p:nvSpPr>
          <p:cNvPr id="11" name="TextBox 10">
            <a:extLst>
              <a:ext uri="{FF2B5EF4-FFF2-40B4-BE49-F238E27FC236}">
                <a16:creationId xmlns:a16="http://schemas.microsoft.com/office/drawing/2014/main" id="{D2106AE4-062F-224F-A238-B2655D70BBB1}"/>
              </a:ext>
            </a:extLst>
          </p:cNvPr>
          <p:cNvSpPr txBox="1"/>
          <p:nvPr/>
        </p:nvSpPr>
        <p:spPr>
          <a:xfrm>
            <a:off x="8707861" y="4114800"/>
            <a:ext cx="2523448" cy="830997"/>
          </a:xfrm>
          <a:prstGeom prst="rect">
            <a:avLst/>
          </a:prstGeom>
          <a:noFill/>
        </p:spPr>
        <p:txBody>
          <a:bodyPr wrap="none" rtlCol="0">
            <a:spAutoFit/>
          </a:bodyPr>
          <a:lstStyle/>
          <a:p>
            <a:r>
              <a:rPr lang="en-US" sz="2400" dirty="0">
                <a:solidFill>
                  <a:schemeClr val="bg1"/>
                </a:solidFill>
                <a:latin typeface="Gotham Medium" pitchFamily="2" charset="0"/>
              </a:rPr>
              <a:t>Hope you liked</a:t>
            </a:r>
            <a:br>
              <a:rPr lang="en-US" sz="2400" dirty="0">
                <a:solidFill>
                  <a:schemeClr val="bg1"/>
                </a:solidFill>
                <a:latin typeface="Gotham Medium" pitchFamily="2" charset="0"/>
              </a:rPr>
            </a:br>
            <a:r>
              <a:rPr lang="en-US" sz="2400" dirty="0">
                <a:solidFill>
                  <a:schemeClr val="bg1"/>
                </a:solidFill>
                <a:latin typeface="Gotham Medium" pitchFamily="2" charset="0"/>
              </a:rPr>
              <a:t>the deck</a:t>
            </a:r>
          </a:p>
        </p:txBody>
      </p:sp>
    </p:spTree>
    <p:extLst>
      <p:ext uri="{BB962C8B-B14F-4D97-AF65-F5344CB8AC3E}">
        <p14:creationId xmlns:p14="http://schemas.microsoft.com/office/powerpoint/2010/main" val="19819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FC6245-7689-434B-8E09-E615A8B9D538}"/>
              </a:ext>
            </a:extLst>
          </p:cNvPr>
          <p:cNvSpPr txBox="1"/>
          <p:nvPr/>
        </p:nvSpPr>
        <p:spPr>
          <a:xfrm>
            <a:off x="1373124" y="685800"/>
            <a:ext cx="9445752" cy="5486400"/>
          </a:xfrm>
          <a:prstGeom prst="rect">
            <a:avLst/>
          </a:prstGeom>
          <a:noFill/>
        </p:spPr>
        <p:txBody>
          <a:bodyPr wrap="square" rtlCol="0" anchor="t" anchorCtr="0">
            <a:noAutofit/>
          </a:bodyPr>
          <a:lstStyle/>
          <a:p>
            <a:r>
              <a:rPr lang="en-US" sz="6000" spc="-150" dirty="0">
                <a:solidFill>
                  <a:srgbClr val="54CCF5"/>
                </a:solidFill>
                <a:latin typeface="Gotham Medium" charset="0"/>
                <a:ea typeface="Gotham Medium" charset="0"/>
                <a:cs typeface="Gotham Medium" charset="0"/>
              </a:rPr>
              <a:t>Agenda</a:t>
            </a:r>
          </a:p>
          <a:p>
            <a:pPr>
              <a:spcBef>
                <a:spcPts val="1200"/>
              </a:spcBef>
              <a:spcAft>
                <a:spcPts val="1800"/>
              </a:spcAft>
            </a:pPr>
            <a:r>
              <a:rPr lang="en-US" sz="2000" spc="-150" dirty="0">
                <a:solidFill>
                  <a:srgbClr val="54CCF5"/>
                </a:solidFill>
                <a:latin typeface="Gotham Medium" charset="0"/>
                <a:ea typeface="Gotham Medium" charset="0"/>
                <a:cs typeface="Gotham Medium" charset="0"/>
              </a:rPr>
              <a:t>•••••••••••••••••••••••••••••••••</a:t>
            </a:r>
          </a:p>
          <a:p>
            <a:pPr marL="742950" indent="-742950">
              <a:buFont typeface="Arial" panose="020B0604020202020204" pitchFamily="34" charset="0"/>
              <a:buChar char="•"/>
            </a:pPr>
            <a:r>
              <a:rPr lang="en-US" sz="3600" spc="-150" dirty="0">
                <a:latin typeface="Gotham Book" charset="0"/>
                <a:ea typeface="Gotham Book" charset="0"/>
                <a:cs typeface="Gotham Book" charset="0"/>
              </a:rPr>
              <a:t>Timestamp's clarification and aims &amp; issues</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Getting more data</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Data we have so far &amp; feature engineering</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Analysis</a:t>
            </a:r>
          </a:p>
          <a:p>
            <a:pPr marL="742950" indent="-742950">
              <a:buFont typeface="Arial" panose="020B0604020202020204" pitchFamily="34" charset="0"/>
              <a:buChar char="•"/>
            </a:pPr>
            <a:endParaRPr lang="en-US" sz="3600" spc="-150" dirty="0">
              <a:latin typeface="Gotham Book" charset="0"/>
              <a:ea typeface="Gotham Book" charset="0"/>
              <a:cs typeface="Gotham Book" charset="0"/>
            </a:endParaRPr>
          </a:p>
        </p:txBody>
      </p:sp>
    </p:spTree>
    <p:extLst>
      <p:ext uri="{BB962C8B-B14F-4D97-AF65-F5344CB8AC3E}">
        <p14:creationId xmlns:p14="http://schemas.microsoft.com/office/powerpoint/2010/main" val="113305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701A-2A11-41A4-8837-C38BD1FB8B4C}"/>
              </a:ext>
            </a:extLst>
          </p:cNvPr>
          <p:cNvSpPr>
            <a:spLocks noGrp="1"/>
          </p:cNvSpPr>
          <p:nvPr>
            <p:ph type="title"/>
          </p:nvPr>
        </p:nvSpPr>
        <p:spPr>
          <a:xfrm>
            <a:off x="838200" y="-20769"/>
            <a:ext cx="10515600" cy="1325563"/>
          </a:xfrm>
        </p:spPr>
        <p:txBody>
          <a:bodyPr>
            <a:normAutofit fontScale="90000"/>
          </a:bodyPr>
          <a:lstStyle/>
          <a:p>
            <a:r>
              <a:rPr lang="en-US" sz="5400" spc="-150" dirty="0">
                <a:latin typeface="Gotham Book" charset="0"/>
                <a:ea typeface="Gotham Book" charset="0"/>
                <a:cs typeface="Gotham Book" charset="0"/>
              </a:rPr>
              <a:t>Timestamp's clarification and aims &amp; issues</a:t>
            </a:r>
            <a:endParaRPr lang="en-US" sz="5400" dirty="0"/>
          </a:p>
        </p:txBody>
      </p:sp>
      <p:sp>
        <p:nvSpPr>
          <p:cNvPr id="3" name="Content Placeholder 2">
            <a:extLst>
              <a:ext uri="{FF2B5EF4-FFF2-40B4-BE49-F238E27FC236}">
                <a16:creationId xmlns:a16="http://schemas.microsoft.com/office/drawing/2014/main" id="{2DFD19BF-EA38-4C69-81D3-C4BF8E3CFA0B}"/>
              </a:ext>
            </a:extLst>
          </p:cNvPr>
          <p:cNvSpPr>
            <a:spLocks noGrp="1"/>
          </p:cNvSpPr>
          <p:nvPr>
            <p:ph idx="1"/>
          </p:nvPr>
        </p:nvSpPr>
        <p:spPr>
          <a:xfrm>
            <a:off x="838200" y="1003503"/>
            <a:ext cx="10515600" cy="3132269"/>
          </a:xfrm>
        </p:spPr>
        <p:txBody>
          <a:bodyPr>
            <a:normAutofit/>
          </a:bodyPr>
          <a:lstStyle/>
          <a:p>
            <a:r>
              <a:rPr lang="en-US" sz="2000" dirty="0"/>
              <a:t>What are 2019-2, 2020-1, 2020-2 (pre, early, outbreak)</a:t>
            </a:r>
          </a:p>
          <a:p>
            <a:r>
              <a:rPr lang="en-US" sz="2000" dirty="0"/>
              <a:t>Aims</a:t>
            </a:r>
          </a:p>
          <a:p>
            <a:pPr lvl="1"/>
            <a:r>
              <a:rPr lang="en-US" sz="1800" b="0" i="0" dirty="0">
                <a:solidFill>
                  <a:srgbClr val="000000"/>
                </a:solidFill>
                <a:effectLst/>
                <a:latin typeface="Calibri" panose="020F0502020204030204" pitchFamily="34" charset="0"/>
              </a:rPr>
              <a:t>A time-evolving network analysis on how covid-19 affected the health system using HER</a:t>
            </a:r>
          </a:p>
          <a:p>
            <a:pPr lvl="1"/>
            <a:r>
              <a:rPr lang="en-US" sz="1800" dirty="0">
                <a:solidFill>
                  <a:srgbClr val="000000"/>
                </a:solidFill>
                <a:latin typeface="Calibri" panose="020F0502020204030204" pitchFamily="34" charset="0"/>
              </a:rPr>
              <a:t>Use the change between networks to monitor/predict diseases outbreak</a:t>
            </a:r>
          </a:p>
          <a:p>
            <a:r>
              <a:rPr lang="en-US" sz="2000" dirty="0">
                <a:solidFill>
                  <a:srgbClr val="000000"/>
                </a:solidFill>
                <a:latin typeface="Calibri" panose="020F0502020204030204" pitchFamily="34" charset="0"/>
              </a:rPr>
              <a:t>Issues</a:t>
            </a:r>
          </a:p>
          <a:p>
            <a:pPr lvl="1"/>
            <a:r>
              <a:rPr lang="en-US" sz="1800" dirty="0">
                <a:solidFill>
                  <a:srgbClr val="000000"/>
                </a:solidFill>
                <a:latin typeface="Calibri" panose="020F0502020204030204" pitchFamily="34" charset="0"/>
              </a:rPr>
              <a:t>People use different methods to report diseases (z20828 instead of u071) to avoid causing fears? Responsibilities evasion? </a:t>
            </a:r>
          </a:p>
          <a:p>
            <a:pPr lvl="1"/>
            <a:r>
              <a:rPr lang="en-US" sz="1800" dirty="0">
                <a:solidFill>
                  <a:srgbClr val="000000"/>
                </a:solidFill>
                <a:latin typeface="Calibri" panose="020F0502020204030204" pitchFamily="34" charset="0"/>
              </a:rPr>
              <a:t>A huge spike of z20828 observed in both early and outbreak. However, in the </a:t>
            </a:r>
            <a:r>
              <a:rPr lang="en-US" sz="1800" dirty="0">
                <a:solidFill>
                  <a:schemeClr val="accent2">
                    <a:lumMod val="75000"/>
                  </a:schemeClr>
                </a:solidFill>
                <a:latin typeface="Calibri" panose="020F0502020204030204" pitchFamily="34" charset="0"/>
              </a:rPr>
              <a:t>Feb</a:t>
            </a:r>
            <a:r>
              <a:rPr lang="en-US" sz="1800" dirty="0">
                <a:solidFill>
                  <a:srgbClr val="000000"/>
                </a:solidFill>
                <a:latin typeface="Calibri" panose="020F0502020204030204" pitchFamily="34" charset="0"/>
              </a:rPr>
              <a:t> 2020, the press still claimed only 6 cases in the U.S.</a:t>
            </a:r>
            <a:endParaRPr lang="en-US" sz="1800" dirty="0"/>
          </a:p>
        </p:txBody>
      </p:sp>
      <p:sp>
        <p:nvSpPr>
          <p:cNvPr id="4" name="Content Placeholder 2">
            <a:extLst>
              <a:ext uri="{FF2B5EF4-FFF2-40B4-BE49-F238E27FC236}">
                <a16:creationId xmlns:a16="http://schemas.microsoft.com/office/drawing/2014/main" id="{26C4FCCD-F5C2-47C4-AEEE-7AF51447728F}"/>
              </a:ext>
            </a:extLst>
          </p:cNvPr>
          <p:cNvSpPr txBox="1">
            <a:spLocks/>
          </p:cNvSpPr>
          <p:nvPr/>
        </p:nvSpPr>
        <p:spPr>
          <a:xfrm>
            <a:off x="839598" y="4486336"/>
            <a:ext cx="10515600" cy="3132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lumMod val="75000"/>
                  </a:schemeClr>
                </a:solidFill>
              </a:rPr>
              <a:t>Notes: 1 and 2 means first and second half year</a:t>
            </a:r>
          </a:p>
        </p:txBody>
      </p:sp>
    </p:spTree>
    <p:extLst>
      <p:ext uri="{BB962C8B-B14F-4D97-AF65-F5344CB8AC3E}">
        <p14:creationId xmlns:p14="http://schemas.microsoft.com/office/powerpoint/2010/main" val="383884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FC6245-7689-434B-8E09-E615A8B9D538}"/>
              </a:ext>
            </a:extLst>
          </p:cNvPr>
          <p:cNvSpPr txBox="1"/>
          <p:nvPr/>
        </p:nvSpPr>
        <p:spPr>
          <a:xfrm>
            <a:off x="1373124" y="685800"/>
            <a:ext cx="9445752" cy="5486400"/>
          </a:xfrm>
          <a:prstGeom prst="rect">
            <a:avLst/>
          </a:prstGeom>
          <a:noFill/>
        </p:spPr>
        <p:txBody>
          <a:bodyPr wrap="square" rtlCol="0" anchor="t" anchorCtr="0">
            <a:noAutofit/>
          </a:bodyPr>
          <a:lstStyle/>
          <a:p>
            <a:r>
              <a:rPr lang="en-US" sz="6000" spc="-150" dirty="0">
                <a:solidFill>
                  <a:srgbClr val="54CCF5"/>
                </a:solidFill>
                <a:latin typeface="Gotham Medium" charset="0"/>
                <a:ea typeface="Gotham Medium" charset="0"/>
                <a:cs typeface="Gotham Medium" charset="0"/>
              </a:rPr>
              <a:t>Agenda</a:t>
            </a:r>
          </a:p>
          <a:p>
            <a:pPr>
              <a:spcBef>
                <a:spcPts val="1200"/>
              </a:spcBef>
              <a:spcAft>
                <a:spcPts val="1800"/>
              </a:spcAft>
            </a:pPr>
            <a:r>
              <a:rPr lang="en-US" sz="2000" spc="-150" dirty="0">
                <a:solidFill>
                  <a:srgbClr val="54CCF5"/>
                </a:solidFill>
                <a:latin typeface="Gotham Medium" charset="0"/>
                <a:ea typeface="Gotham Medium" charset="0"/>
                <a:cs typeface="Gotham Medium" charset="0"/>
              </a:rPr>
              <a:t>•••••••••••••••••••••••••••••••••</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Timestamp's clarification and aims &amp; issues</a:t>
            </a:r>
          </a:p>
          <a:p>
            <a:pPr marL="742950" indent="-742950">
              <a:buFont typeface="Arial" panose="020B0604020202020204" pitchFamily="34" charset="0"/>
              <a:buChar char="•"/>
            </a:pPr>
            <a:r>
              <a:rPr lang="en-US" sz="3600" spc="-150" dirty="0">
                <a:latin typeface="Gotham Book" charset="0"/>
                <a:ea typeface="Gotham Book" charset="0"/>
                <a:cs typeface="Gotham Book" charset="0"/>
              </a:rPr>
              <a:t>Getting more data</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Data we have so far &amp; feature engineering</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Analysis</a:t>
            </a:r>
          </a:p>
          <a:p>
            <a:pPr marL="742950" indent="-742950">
              <a:buFont typeface="Arial" panose="020B0604020202020204" pitchFamily="34" charset="0"/>
              <a:buChar char="•"/>
            </a:pPr>
            <a:endParaRPr lang="en-US" sz="3600" spc="-150" dirty="0">
              <a:latin typeface="Gotham Book" charset="0"/>
              <a:ea typeface="Gotham Book" charset="0"/>
              <a:cs typeface="Gotham Book" charset="0"/>
            </a:endParaRPr>
          </a:p>
        </p:txBody>
      </p:sp>
    </p:spTree>
    <p:extLst>
      <p:ext uri="{BB962C8B-B14F-4D97-AF65-F5344CB8AC3E}">
        <p14:creationId xmlns:p14="http://schemas.microsoft.com/office/powerpoint/2010/main" val="2984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6322-4D24-48CB-B5D7-946AB51AA414}"/>
              </a:ext>
            </a:extLst>
          </p:cNvPr>
          <p:cNvSpPr>
            <a:spLocks noGrp="1"/>
          </p:cNvSpPr>
          <p:nvPr>
            <p:ph type="title"/>
          </p:nvPr>
        </p:nvSpPr>
        <p:spPr/>
        <p:txBody>
          <a:bodyPr/>
          <a:lstStyle/>
          <a:p>
            <a:r>
              <a:rPr lang="en-US" sz="4400" spc="-150" dirty="0">
                <a:latin typeface="Gotham Book" charset="0"/>
                <a:ea typeface="Gotham Book" charset="0"/>
                <a:cs typeface="Gotham Book" charset="0"/>
              </a:rPr>
              <a:t>Getting more data</a:t>
            </a:r>
            <a:endParaRPr lang="en-US" dirty="0"/>
          </a:p>
        </p:txBody>
      </p:sp>
      <p:sp>
        <p:nvSpPr>
          <p:cNvPr id="3" name="Content Placeholder 2">
            <a:extLst>
              <a:ext uri="{FF2B5EF4-FFF2-40B4-BE49-F238E27FC236}">
                <a16:creationId xmlns:a16="http://schemas.microsoft.com/office/drawing/2014/main" id="{AAFF044B-7FD8-4FEF-9D18-0CD5FDC3F3FB}"/>
              </a:ext>
            </a:extLst>
          </p:cNvPr>
          <p:cNvSpPr>
            <a:spLocks noGrp="1"/>
          </p:cNvSpPr>
          <p:nvPr>
            <p:ph idx="1"/>
          </p:nvPr>
        </p:nvSpPr>
        <p:spPr/>
        <p:txBody>
          <a:bodyPr>
            <a:normAutofit/>
          </a:bodyPr>
          <a:lstStyle/>
          <a:p>
            <a:r>
              <a:rPr lang="en-US" sz="1600" dirty="0"/>
              <a:t>Notes:</a:t>
            </a:r>
          </a:p>
          <a:p>
            <a:r>
              <a:rPr lang="en-US" sz="1600" dirty="0">
                <a:hlinkClick r:id="rId2"/>
              </a:rPr>
              <a:t>https://pythonawesome.com/a-python-library-for-easy-manipulation-with-knowledge-graphs/#:~:text=KGTK%20is%20a%20Python%20library%20for%20easy%20manipulation,metrics%2C%20validation%2C%20cleaning%2C%20generating%20embeddings%2C%20and%20so%20on</a:t>
            </a:r>
            <a:r>
              <a:rPr lang="en-US" sz="1600" dirty="0"/>
              <a:t>. </a:t>
            </a:r>
          </a:p>
          <a:p>
            <a:r>
              <a:rPr lang="en-US" sz="1600" dirty="0">
                <a:hlinkClick r:id="rId3"/>
              </a:rPr>
              <a:t>https://analyticsindiamag.com/pykg2vec/</a:t>
            </a:r>
            <a:r>
              <a:rPr lang="en-US" sz="1600" dirty="0"/>
              <a:t>  </a:t>
            </a:r>
          </a:p>
          <a:p>
            <a:r>
              <a:rPr lang="en-US" sz="1600" dirty="0">
                <a:hlinkClick r:id="rId4"/>
              </a:rPr>
              <a:t>https://pykeen.github.io/</a:t>
            </a:r>
            <a:r>
              <a:rPr lang="en-US" sz="1600" dirty="0"/>
              <a:t> </a:t>
            </a:r>
          </a:p>
          <a:p>
            <a:r>
              <a:rPr lang="en-US" sz="1600" dirty="0">
                <a:hlinkClick r:id="rId5"/>
              </a:rPr>
              <a:t>https://pykeen.github.io/2020/08/29/clep.html</a:t>
            </a:r>
            <a:endParaRPr lang="en-US" sz="1600" dirty="0"/>
          </a:p>
          <a:p>
            <a:endParaRPr lang="en-US" sz="1600" dirty="0"/>
          </a:p>
          <a:p>
            <a:r>
              <a:rPr lang="en-US" sz="1600" dirty="0"/>
              <a:t>Redo with new data</a:t>
            </a:r>
          </a:p>
          <a:p>
            <a:r>
              <a:rPr lang="en-US" sz="1600" dirty="0"/>
              <a:t>Knowledge graph</a:t>
            </a:r>
          </a:p>
        </p:txBody>
      </p:sp>
    </p:spTree>
    <p:extLst>
      <p:ext uri="{BB962C8B-B14F-4D97-AF65-F5344CB8AC3E}">
        <p14:creationId xmlns:p14="http://schemas.microsoft.com/office/powerpoint/2010/main" val="1397866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FC6245-7689-434B-8E09-E615A8B9D538}"/>
              </a:ext>
            </a:extLst>
          </p:cNvPr>
          <p:cNvSpPr txBox="1"/>
          <p:nvPr/>
        </p:nvSpPr>
        <p:spPr>
          <a:xfrm>
            <a:off x="1373124" y="685800"/>
            <a:ext cx="9445752" cy="5486400"/>
          </a:xfrm>
          <a:prstGeom prst="rect">
            <a:avLst/>
          </a:prstGeom>
          <a:noFill/>
        </p:spPr>
        <p:txBody>
          <a:bodyPr wrap="square" rtlCol="0" anchor="t" anchorCtr="0">
            <a:noAutofit/>
          </a:bodyPr>
          <a:lstStyle/>
          <a:p>
            <a:r>
              <a:rPr lang="en-US" sz="6000" spc="-150" dirty="0">
                <a:solidFill>
                  <a:srgbClr val="54CCF5"/>
                </a:solidFill>
                <a:latin typeface="Gotham Medium" charset="0"/>
                <a:ea typeface="Gotham Medium" charset="0"/>
                <a:cs typeface="Gotham Medium" charset="0"/>
              </a:rPr>
              <a:t>Agenda</a:t>
            </a:r>
          </a:p>
          <a:p>
            <a:pPr>
              <a:spcBef>
                <a:spcPts val="1200"/>
              </a:spcBef>
              <a:spcAft>
                <a:spcPts val="1800"/>
              </a:spcAft>
            </a:pPr>
            <a:r>
              <a:rPr lang="en-US" sz="2000" spc="-150" dirty="0">
                <a:solidFill>
                  <a:srgbClr val="54CCF5"/>
                </a:solidFill>
                <a:latin typeface="Gotham Medium" charset="0"/>
                <a:ea typeface="Gotham Medium" charset="0"/>
                <a:cs typeface="Gotham Medium" charset="0"/>
              </a:rPr>
              <a:t>•••••••••••••••••••••••••••••••••</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Timestamp's clarification and aims &amp; issues</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Getting more data</a:t>
            </a:r>
          </a:p>
          <a:p>
            <a:pPr marL="742950" indent="-742950">
              <a:buFont typeface="Arial" panose="020B0604020202020204" pitchFamily="34" charset="0"/>
              <a:buChar char="•"/>
            </a:pPr>
            <a:r>
              <a:rPr lang="en-US" sz="3600" spc="-150" dirty="0">
                <a:latin typeface="Gotham Book" charset="0"/>
                <a:ea typeface="Gotham Book" charset="0"/>
                <a:cs typeface="Gotham Book" charset="0"/>
              </a:rPr>
              <a:t>Data we have so far &amp; feature engineering</a:t>
            </a:r>
          </a:p>
          <a:p>
            <a:pPr marL="742950" indent="-742950">
              <a:buFont typeface="Arial" panose="020B0604020202020204" pitchFamily="34" charset="0"/>
              <a:buChar char="•"/>
            </a:pPr>
            <a:r>
              <a:rPr lang="en-US" sz="3600" spc="-150" dirty="0">
                <a:solidFill>
                  <a:schemeClr val="bg2">
                    <a:lumMod val="50000"/>
                  </a:schemeClr>
                </a:solidFill>
                <a:latin typeface="Gotham Book" charset="0"/>
                <a:ea typeface="Gotham Book" charset="0"/>
                <a:cs typeface="Gotham Book" charset="0"/>
              </a:rPr>
              <a:t>Analysis</a:t>
            </a:r>
          </a:p>
          <a:p>
            <a:pPr marL="742950" indent="-742950">
              <a:buFont typeface="Arial" panose="020B0604020202020204" pitchFamily="34" charset="0"/>
              <a:buChar char="•"/>
            </a:pPr>
            <a:endParaRPr lang="en-US" sz="3600" spc="-150" dirty="0">
              <a:latin typeface="Gotham Book" charset="0"/>
              <a:ea typeface="Gotham Book" charset="0"/>
              <a:cs typeface="Gotham Book" charset="0"/>
            </a:endParaRPr>
          </a:p>
        </p:txBody>
      </p:sp>
    </p:spTree>
    <p:extLst>
      <p:ext uri="{BB962C8B-B14F-4D97-AF65-F5344CB8AC3E}">
        <p14:creationId xmlns:p14="http://schemas.microsoft.com/office/powerpoint/2010/main" val="132126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94B9-87A2-4073-8DB0-26BD5CC415BE}"/>
              </a:ext>
            </a:extLst>
          </p:cNvPr>
          <p:cNvSpPr>
            <a:spLocks noGrp="1"/>
          </p:cNvSpPr>
          <p:nvPr>
            <p:ph type="title"/>
          </p:nvPr>
        </p:nvSpPr>
        <p:spPr/>
        <p:txBody>
          <a:bodyPr/>
          <a:lstStyle/>
          <a:p>
            <a:r>
              <a:rPr lang="en-US" sz="4400" spc="-150" dirty="0" err="1">
                <a:latin typeface="Gotham Book" charset="0"/>
                <a:ea typeface="Gotham Book" charset="0"/>
                <a:cs typeface="Gotham Book" charset="0"/>
              </a:rPr>
              <a:t>Edgelist</a:t>
            </a:r>
            <a:endParaRPr lang="en-US" dirty="0"/>
          </a:p>
        </p:txBody>
      </p:sp>
      <p:sp>
        <p:nvSpPr>
          <p:cNvPr id="3" name="Content Placeholder 2">
            <a:extLst>
              <a:ext uri="{FF2B5EF4-FFF2-40B4-BE49-F238E27FC236}">
                <a16:creationId xmlns:a16="http://schemas.microsoft.com/office/drawing/2014/main" id="{E975EEF6-0707-4E42-8FDE-98365155BE4F}"/>
              </a:ext>
            </a:extLst>
          </p:cNvPr>
          <p:cNvSpPr>
            <a:spLocks noGrp="1"/>
          </p:cNvSpPr>
          <p:nvPr>
            <p:ph idx="1"/>
          </p:nvPr>
        </p:nvSpPr>
        <p:spPr>
          <a:xfrm>
            <a:off x="620087" y="1690688"/>
            <a:ext cx="10515600" cy="4351338"/>
          </a:xfrm>
        </p:spPr>
        <p:txBody>
          <a:bodyPr/>
          <a:lstStyle/>
          <a:p>
            <a:r>
              <a:rPr lang="en-US" dirty="0"/>
              <a:t>Edgelist1,edgelist2, edgelist3, </a:t>
            </a:r>
            <a:r>
              <a:rPr lang="en-US" dirty="0" err="1"/>
              <a:t>joinededge</a:t>
            </a:r>
            <a:r>
              <a:rPr lang="en-US" dirty="0"/>
              <a:t> (inner joined all 3 </a:t>
            </a:r>
            <a:r>
              <a:rPr lang="en-US" dirty="0" err="1"/>
              <a:t>edgelists</a:t>
            </a:r>
            <a:r>
              <a:rPr lang="en-US" dirty="0"/>
              <a:t>)</a:t>
            </a:r>
          </a:p>
          <a:p>
            <a:pPr lvl="1"/>
            <a:r>
              <a:rPr lang="en-US" dirty="0"/>
              <a:t>Used for graph analysis</a:t>
            </a:r>
          </a:p>
        </p:txBody>
      </p:sp>
      <p:pic>
        <p:nvPicPr>
          <p:cNvPr id="5" name="Picture 4">
            <a:extLst>
              <a:ext uri="{FF2B5EF4-FFF2-40B4-BE49-F238E27FC236}">
                <a16:creationId xmlns:a16="http://schemas.microsoft.com/office/drawing/2014/main" id="{72E560AF-3A95-46A0-B215-A95E64DA472F}"/>
              </a:ext>
            </a:extLst>
          </p:cNvPr>
          <p:cNvPicPr>
            <a:picLocks noChangeAspect="1"/>
          </p:cNvPicPr>
          <p:nvPr/>
        </p:nvPicPr>
        <p:blipFill>
          <a:blip r:embed="rId2"/>
          <a:stretch>
            <a:fillRect/>
          </a:stretch>
        </p:blipFill>
        <p:spPr>
          <a:xfrm>
            <a:off x="838200" y="2659048"/>
            <a:ext cx="7296150" cy="3486150"/>
          </a:xfrm>
          <a:prstGeom prst="rect">
            <a:avLst/>
          </a:prstGeom>
        </p:spPr>
      </p:pic>
    </p:spTree>
    <p:extLst>
      <p:ext uri="{BB962C8B-B14F-4D97-AF65-F5344CB8AC3E}">
        <p14:creationId xmlns:p14="http://schemas.microsoft.com/office/powerpoint/2010/main" val="3975567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6232-2239-4809-95E1-85C9576EE9D4}"/>
              </a:ext>
            </a:extLst>
          </p:cNvPr>
          <p:cNvSpPr>
            <a:spLocks noGrp="1"/>
          </p:cNvSpPr>
          <p:nvPr>
            <p:ph type="title"/>
          </p:nvPr>
        </p:nvSpPr>
        <p:spPr/>
        <p:txBody>
          <a:bodyPr/>
          <a:lstStyle/>
          <a:p>
            <a:r>
              <a:rPr lang="en-US" sz="4400" spc="-150" dirty="0" err="1">
                <a:latin typeface="Gotham Book" charset="0"/>
                <a:ea typeface="Gotham Book" charset="0"/>
                <a:cs typeface="Gotham Book" charset="0"/>
              </a:rPr>
              <a:t>Edgelist</a:t>
            </a:r>
            <a:r>
              <a:rPr lang="en-US" sz="4400" spc="-150" dirty="0">
                <a:latin typeface="Gotham Book" charset="0"/>
                <a:ea typeface="Gotham Book" charset="0"/>
                <a:cs typeface="Gotham Book" charset="0"/>
              </a:rPr>
              <a:t> info graphs (without </a:t>
            </a:r>
            <a:r>
              <a:rPr lang="en-US" sz="4400" spc="-150" dirty="0" err="1">
                <a:latin typeface="Gotham Book" charset="0"/>
                <a:ea typeface="Gotham Book" charset="0"/>
                <a:cs typeface="Gotham Book" charset="0"/>
              </a:rPr>
              <a:t>joinededge</a:t>
            </a:r>
            <a:r>
              <a:rPr lang="en-US" sz="4400" spc="-150" dirty="0">
                <a:latin typeface="Gotham Book" charset="0"/>
                <a:ea typeface="Gotham Book" charset="0"/>
                <a:cs typeface="Gotham Book" charset="0"/>
              </a:rPr>
              <a:t>)</a:t>
            </a:r>
            <a:endParaRPr lang="en-US" dirty="0"/>
          </a:p>
        </p:txBody>
      </p:sp>
      <p:sp>
        <p:nvSpPr>
          <p:cNvPr id="3" name="Content Placeholder 2">
            <a:extLst>
              <a:ext uri="{FF2B5EF4-FFF2-40B4-BE49-F238E27FC236}">
                <a16:creationId xmlns:a16="http://schemas.microsoft.com/office/drawing/2014/main" id="{2029D54D-853A-429B-9A92-C0F829A0CF68}"/>
              </a:ext>
            </a:extLst>
          </p:cNvPr>
          <p:cNvSpPr>
            <a:spLocks noGrp="1"/>
          </p:cNvSpPr>
          <p:nvPr>
            <p:ph idx="1"/>
          </p:nvPr>
        </p:nvSpPr>
        <p:spPr>
          <a:xfrm>
            <a:off x="838200" y="3968612"/>
            <a:ext cx="10515600" cy="1677179"/>
          </a:xfrm>
        </p:spPr>
        <p:txBody>
          <a:bodyPr/>
          <a:lstStyle/>
          <a:p>
            <a:r>
              <a:rPr lang="en-US" sz="1800" b="0" i="0" dirty="0">
                <a:solidFill>
                  <a:srgbClr val="000000"/>
                </a:solidFill>
                <a:effectLst/>
                <a:latin typeface="Calibri" panose="020F0502020204030204" pitchFamily="34" charset="0"/>
              </a:rPr>
              <a:t>We found an average 0.39 increase between each graph </a:t>
            </a:r>
            <a:r>
              <a:rPr lang="en-US" sz="1800" b="1" i="0" dirty="0">
                <a:solidFill>
                  <a:srgbClr val="000000"/>
                </a:solidFill>
                <a:effectLst/>
                <a:latin typeface="Calibri" panose="020F0502020204030204" pitchFamily="34" charset="0"/>
              </a:rPr>
              <a:t>in the average degree </a:t>
            </a:r>
            <a:r>
              <a:rPr lang="en-US" sz="1800" b="0" i="0" dirty="0">
                <a:solidFill>
                  <a:srgbClr val="000000"/>
                </a:solidFill>
                <a:effectLst/>
                <a:latin typeface="Calibri" panose="020F0502020204030204" pitchFamily="34" charset="0"/>
              </a:rPr>
              <a:t>of the disease network as approaching the outbreak point of covid-19. </a:t>
            </a:r>
          </a:p>
          <a:p>
            <a:r>
              <a:rPr lang="en-US" sz="1800" b="0" i="0" dirty="0">
                <a:solidFill>
                  <a:srgbClr val="000000"/>
                </a:solidFill>
                <a:effectLst/>
                <a:latin typeface="Calibri" panose="020F0502020204030204" pitchFamily="34" charset="0"/>
              </a:rPr>
              <a:t>The </a:t>
            </a:r>
            <a:r>
              <a:rPr lang="en-US" sz="1800" b="1" i="0" dirty="0">
                <a:solidFill>
                  <a:srgbClr val="000000"/>
                </a:solidFill>
                <a:effectLst/>
                <a:latin typeface="Calibri" panose="020F0502020204030204" pitchFamily="34" charset="0"/>
              </a:rPr>
              <a:t>number of triangles </a:t>
            </a:r>
            <a:r>
              <a:rPr lang="en-US" sz="1800" b="0" i="0" dirty="0">
                <a:solidFill>
                  <a:srgbClr val="000000"/>
                </a:solidFill>
                <a:effectLst/>
                <a:latin typeface="Calibri" panose="020F0502020204030204" pitchFamily="34" charset="0"/>
              </a:rPr>
              <a:t>and </a:t>
            </a:r>
            <a:r>
              <a:rPr lang="en-US" sz="1800" b="1" i="0" dirty="0">
                <a:solidFill>
                  <a:srgbClr val="000000"/>
                </a:solidFill>
                <a:effectLst/>
                <a:latin typeface="Calibri" panose="020F0502020204030204" pitchFamily="34" charset="0"/>
              </a:rPr>
              <a:t>the average clustering coefficient </a:t>
            </a:r>
            <a:r>
              <a:rPr lang="en-US" sz="1800" b="0" i="0" dirty="0">
                <a:solidFill>
                  <a:srgbClr val="000000"/>
                </a:solidFill>
                <a:effectLst/>
                <a:latin typeface="Calibri" panose="020F0502020204030204" pitchFamily="34" charset="0"/>
              </a:rPr>
              <a:t>of the disease network had slightly increase between 2019_2 and 2020_1, and a significant increase happened between 2020_1 and 2020_2. </a:t>
            </a:r>
          </a:p>
          <a:p>
            <a:r>
              <a:rPr lang="en-US" sz="1800" b="0" i="0" dirty="0">
                <a:solidFill>
                  <a:srgbClr val="000000"/>
                </a:solidFill>
                <a:effectLst/>
                <a:latin typeface="Calibri" panose="020F0502020204030204" pitchFamily="34" charset="0"/>
              </a:rPr>
              <a:t>Moreover, a very tiny increase followed a big drop occurred in </a:t>
            </a:r>
            <a:r>
              <a:rPr lang="en-US" sz="1800" b="1" i="0" dirty="0">
                <a:solidFill>
                  <a:srgbClr val="000000"/>
                </a:solidFill>
                <a:effectLst/>
                <a:latin typeface="Calibri" panose="020F0502020204030204" pitchFamily="34" charset="0"/>
              </a:rPr>
              <a:t>transitivity</a:t>
            </a:r>
            <a:r>
              <a:rPr lang="en-US" sz="1800" b="0" i="0" dirty="0">
                <a:solidFill>
                  <a:srgbClr val="000000"/>
                </a:solidFill>
                <a:effectLst/>
                <a:latin typeface="Calibri" panose="020F0502020204030204" pitchFamily="34" charset="0"/>
              </a:rPr>
              <a:t> plot. </a:t>
            </a:r>
          </a:p>
        </p:txBody>
      </p:sp>
      <p:pic>
        <p:nvPicPr>
          <p:cNvPr id="2050" name="Picture 2">
            <a:extLst>
              <a:ext uri="{FF2B5EF4-FFF2-40B4-BE49-F238E27FC236}">
                <a16:creationId xmlns:a16="http://schemas.microsoft.com/office/drawing/2014/main" id="{29811998-6FD1-4944-BBA5-1EC29D6B7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383368"/>
            <a:ext cx="11506200" cy="220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966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1163</TotalTime>
  <Words>932</Words>
  <Application>Microsoft Office PowerPoint</Application>
  <PresentationFormat>Widescreen</PresentationFormat>
  <Paragraphs>113</Paragraphs>
  <Slides>28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Gotham Book</vt:lpstr>
      <vt:lpstr>Gotham Medium</vt:lpstr>
      <vt:lpstr>WordVisi_MSFontService</vt:lpstr>
      <vt:lpstr>arial</vt:lpstr>
      <vt:lpstr>arial</vt:lpstr>
      <vt:lpstr>Calibri</vt:lpstr>
      <vt:lpstr>Calibri Light</vt:lpstr>
      <vt:lpstr>Segoe UI</vt:lpstr>
      <vt:lpstr>Office Theme</vt:lpstr>
      <vt:lpstr>PowerPoint Presentation</vt:lpstr>
      <vt:lpstr>PowerPoint Presentation</vt:lpstr>
      <vt:lpstr>PowerPoint Presentation</vt:lpstr>
      <vt:lpstr>Timestamp's clarification and aims &amp; issues</vt:lpstr>
      <vt:lpstr>PowerPoint Presentation</vt:lpstr>
      <vt:lpstr>Getting more data</vt:lpstr>
      <vt:lpstr>PowerPoint Presentation</vt:lpstr>
      <vt:lpstr>Edgelist</vt:lpstr>
      <vt:lpstr>Edgelist info graphs (without joinededge)</vt:lpstr>
      <vt:lpstr>Problem with joinededge</vt:lpstr>
      <vt:lpstr>Prevalence Data</vt:lpstr>
      <vt:lpstr>Prevalence Data</vt:lpstr>
      <vt:lpstr>PowerPoint Presentation</vt:lpstr>
      <vt:lpstr>PowerPoint Presentation</vt:lpstr>
      <vt:lpstr>PowerPoint Presentation</vt:lpstr>
      <vt:lpstr>PowerPoint Presentation</vt:lpstr>
      <vt:lpstr>outliers to investigate</vt:lpstr>
      <vt:lpstr>And if we break it down, we can see this: </vt:lpstr>
      <vt:lpstr>Negative/positive growth</vt:lpstr>
      <vt:lpstr>Graph comparison</vt:lpstr>
      <vt:lpstr>‘a4189’ (Sepsis occurs when chemicals released in the bloodstream) in early &amp; outbreak graphs</vt:lpstr>
      <vt:lpstr>“i4821”</vt:lpstr>
      <vt:lpstr>“i4821” - pre</vt:lpstr>
      <vt:lpstr>“i4821” - early</vt:lpstr>
      <vt:lpstr>“i4821” - outbreak</vt:lpstr>
      <vt:lpstr>Weights comparison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Jinhang Jiang</cp:lastModifiedBy>
  <cp:revision>61</cp:revision>
  <dcterms:created xsi:type="dcterms:W3CDTF">2018-08-31T16:05:47Z</dcterms:created>
  <dcterms:modified xsi:type="dcterms:W3CDTF">2021-06-03T07:43:11Z</dcterms:modified>
</cp:coreProperties>
</file>